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6"/>
  </p:notesMasterIdLst>
  <p:handoutMasterIdLst>
    <p:handoutMasterId r:id="rId7"/>
  </p:handoutMasterIdLst>
  <p:sldIdLst>
    <p:sldId id="271" r:id="rId2"/>
    <p:sldId id="289" r:id="rId3"/>
    <p:sldId id="290" r:id="rId4"/>
    <p:sldId id="1179" r:id="rId5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7C80"/>
    <a:srgbClr val="000000"/>
    <a:srgbClr val="A5C249"/>
    <a:srgbClr val="FFFF66"/>
    <a:srgbClr val="5C6AEE"/>
    <a:srgbClr val="3333CC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9" autoAdjust="0"/>
    <p:restoredTop sz="71798" autoAdjust="0"/>
  </p:normalViewPr>
  <p:slideViewPr>
    <p:cSldViewPr>
      <p:cViewPr varScale="1">
        <p:scale>
          <a:sx n="81" d="100"/>
          <a:sy n="81" d="100"/>
        </p:scale>
        <p:origin x="26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42"/>
    </p:cViewPr>
  </p:sorterViewPr>
  <p:notesViewPr>
    <p:cSldViewPr>
      <p:cViewPr varScale="1">
        <p:scale>
          <a:sx n="82" d="100"/>
          <a:sy n="82" d="100"/>
        </p:scale>
        <p:origin x="-2016" y="-72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0A2F1C2-C20E-490D-A255-D1614408017C}" type="datetimeFigureOut">
              <a:rPr lang="ja-JP" altLang="en-US"/>
              <a:pPr>
                <a:defRPr/>
              </a:pPr>
              <a:t>2023/6/22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04E2778-0D1B-4768-B657-4367F858F72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751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24740F0-8AE1-44A5-B7B1-ED8593D10625}" type="datetimeFigureOut">
              <a:rPr lang="ja-JP" altLang="en-US"/>
              <a:pPr>
                <a:defRPr/>
              </a:pPr>
              <a:t>2023/6/22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7FCE43A-6488-45B6-AC9A-61A9C43256C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1431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/>
              <a:t>安全衛生規程作成支援ツールについてご説明いたします。</a:t>
            </a:r>
            <a:endParaRPr lang="en-US" altLang="ja-JP" dirty="0"/>
          </a:p>
        </p:txBody>
      </p:sp>
      <p:sp>
        <p:nvSpPr>
          <p:cNvPr id="4506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BCCD7F5-D099-4790-BB06-594B3B38709F}" type="slidenum">
              <a:rPr lang="ja-JP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FCE43A-6488-45B6-AC9A-61A9C43256CD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9640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FCE43A-6488-45B6-AC9A-61A9C43256CD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17257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スライド イメージ プレースホルダー 1">
            <a:extLst>
              <a:ext uri="{FF2B5EF4-FFF2-40B4-BE49-F238E27FC236}">
                <a16:creationId xmlns:a16="http://schemas.microsoft.com/office/drawing/2014/main" id="{932F3975-97A6-EE6B-6414-6BB6FDA277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ノート プレースホルダー 2">
            <a:extLst>
              <a:ext uri="{FF2B5EF4-FFF2-40B4-BE49-F238E27FC236}">
                <a16:creationId xmlns:a16="http://schemas.microsoft.com/office/drawing/2014/main" id="{4C61D2F3-2A58-097A-526B-B2551AF4C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Arial" panose="020B0604020202020204" pitchFamily="34" charset="0"/>
            </a:endParaRPr>
          </a:p>
        </p:txBody>
      </p:sp>
      <p:sp>
        <p:nvSpPr>
          <p:cNvPr id="39940" name="日付プレースホルダー 3">
            <a:extLst>
              <a:ext uri="{FF2B5EF4-FFF2-40B4-BE49-F238E27FC236}">
                <a16:creationId xmlns:a16="http://schemas.microsoft.com/office/drawing/2014/main" id="{45B49D40-03DB-12F9-4697-772177F0C5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39941" name="スライド番号プレースホルダー 4">
            <a:extLst>
              <a:ext uri="{FF2B5EF4-FFF2-40B4-BE49-F238E27FC236}">
                <a16:creationId xmlns:a16="http://schemas.microsoft.com/office/drawing/2014/main" id="{3B3828BE-9697-5C09-81BC-4D69905BA7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ctr">
              <a:spcBef>
                <a:spcPct val="0"/>
              </a:spcBef>
            </a:pPr>
            <a:fld id="{65EABBAD-1D23-4899-9061-F7AEA3ECD18A}" type="slidenum">
              <a:rPr lang="ja-JP" altLang="en-US" smtClean="0">
                <a:latin typeface="Times New Roman" panose="02020603050405020304" pitchFamily="18" charset="0"/>
                <a:ea typeface="ＭＳ Ｐゴシック" panose="020B0600070205080204" pitchFamily="50" charset="-128"/>
              </a:rPr>
              <a:pPr algn="ctr">
                <a:spcBef>
                  <a:spcPct val="0"/>
                </a:spcBef>
              </a:pPr>
              <a:t>4</a:t>
            </a:fld>
            <a:endParaRPr lang="ja-JP" altLang="en-US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C82FE-A7E8-401D-A884-0DA4ED7F5827}" type="datetimeFigureOut">
              <a:rPr lang="ja-JP" altLang="en-US"/>
              <a:pPr>
                <a:defRPr/>
              </a:pPr>
              <a:t>2023/6/22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86E36-2812-4CEA-A7A8-2B7E8668B5E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8367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4A42D-4E49-48B1-8F41-C782BC27DB11}" type="datetimeFigureOut">
              <a:rPr lang="ja-JP" altLang="en-US"/>
              <a:pPr>
                <a:defRPr/>
              </a:pPr>
              <a:t>2023/6/22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102A3-1AD3-4D4A-A3A0-37F5EF916A5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7181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41F04-249C-4E72-9A4F-5A7E2791C7EB}" type="datetimeFigureOut">
              <a:rPr lang="ja-JP" altLang="en-US"/>
              <a:pPr>
                <a:defRPr/>
              </a:pPr>
              <a:t>2023/6/22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EA94F-7719-44F7-B670-193C64C1B1F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77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AC338-0D20-4900-93F5-A56A6E574515}" type="datetimeFigureOut">
              <a:rPr lang="ja-JP" altLang="en-US"/>
              <a:pPr>
                <a:defRPr/>
              </a:pPr>
              <a:t>2023/6/22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EE836-2903-44E5-8BAB-D0173B20DE1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101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33D7D-73B8-40C1-8F48-67972534A486}" type="datetimeFigureOut">
              <a:rPr lang="ja-JP" altLang="en-US"/>
              <a:pPr>
                <a:defRPr/>
              </a:pPr>
              <a:t>2023/6/22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7C423-8758-4D93-9845-667B66C0CB8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7769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FF013-9DD7-43BD-8FCE-484529F3C979}" type="datetimeFigureOut">
              <a:rPr lang="ja-JP" altLang="en-US"/>
              <a:pPr>
                <a:defRPr/>
              </a:pPr>
              <a:t>2023/6/22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C57DF-307F-449D-A0CF-23ACCD772B7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6018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29820-9CE6-4443-BCE3-78C0618D3462}" type="datetimeFigureOut">
              <a:rPr lang="ja-JP" altLang="en-US"/>
              <a:pPr>
                <a:defRPr/>
              </a:pPr>
              <a:t>2023/6/22</a:t>
            </a:fld>
            <a:endParaRPr lang="ja-JP" altLang="en-US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9751D-A0CA-4B1B-ABAE-BA2873E3700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1642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13C6B-8B4C-4E33-BD46-17D0DB8F693C}" type="datetimeFigureOut">
              <a:rPr lang="ja-JP" altLang="en-US"/>
              <a:pPr>
                <a:defRPr/>
              </a:pPr>
              <a:t>2023/6/22</a:t>
            </a:fld>
            <a:endParaRPr lang="ja-JP" altLang="en-US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331B3-9F13-449C-A212-FA915DEE035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2182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685C5-B008-499C-B946-CDE3D652BE22}" type="datetimeFigureOut">
              <a:rPr lang="ja-JP" altLang="en-US"/>
              <a:pPr>
                <a:defRPr/>
              </a:pPr>
              <a:t>2023/6/22</a:t>
            </a:fld>
            <a:endParaRPr lang="ja-JP" altLang="en-US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6DF7F-3471-4E0E-8A30-57F52F1681D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764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A80F4-71D9-46ED-B4C4-20633C27D7B8}" type="datetimeFigureOut">
              <a:rPr lang="ja-JP" altLang="en-US"/>
              <a:pPr>
                <a:defRPr/>
              </a:pPr>
              <a:t>2023/6/22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3CB26-1D16-46C4-887E-413D3577A35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5722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C6604-6DD8-4BCB-A2D7-7FC256C79D31}" type="datetimeFigureOut">
              <a:rPr lang="ja-JP" altLang="en-US"/>
              <a:pPr>
                <a:defRPr/>
              </a:pPr>
              <a:t>2023/6/22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4DAA6-BCC3-4C2D-8E89-7AEB1EC438A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971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5C3B500-2AA2-40D8-8F0E-9DFECD2FDC1C}" type="datetimeFigureOut">
              <a:rPr lang="ja-JP" altLang="en-US"/>
              <a:pPr>
                <a:defRPr/>
              </a:pPr>
              <a:t>2023/6/22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4A8DD60-9098-4767-8393-87F30EEBA56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628801"/>
            <a:ext cx="9144000" cy="2160240"/>
          </a:xfrm>
          <a:prstGeom prst="homePlate">
            <a:avLst>
              <a:gd name="adj" fmla="val 27493"/>
            </a:avLst>
          </a:prstGeom>
          <a:solidFill>
            <a:srgbClr val="92D050"/>
          </a:solidFill>
        </p:spPr>
        <p:txBody>
          <a:bodyPr rtlCol="0"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ja-JP" altLang="en-US" sz="5400" b="0" dirty="0">
                <a:ln w="635">
                  <a:noFill/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事業場全体で取り組むために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2C9F0A-CF6A-14FE-76D3-86EC142C0C63}"/>
              </a:ext>
            </a:extLst>
          </p:cNvPr>
          <p:cNvSpPr txBox="1"/>
          <p:nvPr/>
        </p:nvSpPr>
        <p:spPr>
          <a:xfrm>
            <a:off x="0" y="4581128"/>
            <a:ext cx="9144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/>
              <a:t>第</a:t>
            </a:r>
            <a:r>
              <a:rPr lang="en-US" altLang="ja-JP" sz="2400" dirty="0"/>
              <a:t>3</a:t>
            </a:r>
            <a:r>
              <a:rPr lang="ja-JP" altLang="en-US" sz="2400" dirty="0"/>
              <a:t>次労働災害防止計画推進標語</a:t>
            </a:r>
          </a:p>
          <a:p>
            <a:pPr algn="ctr"/>
            <a:r>
              <a:rPr lang="ja-JP" altLang="en-US" sz="2400" dirty="0"/>
              <a:t>　安全衛生委員長賞受賞作品</a:t>
            </a:r>
          </a:p>
          <a:p>
            <a:pPr algn="ctr"/>
            <a:endParaRPr lang="ja-JP" altLang="en-US" sz="2400" dirty="0"/>
          </a:p>
          <a:p>
            <a:pPr algn="ctr"/>
            <a:r>
              <a:rPr lang="ja-JP" altLang="en-US" sz="2400" dirty="0"/>
              <a:t>「労働災害ゼロ目指し まずはトップのキックオフ」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875397" y="127551"/>
            <a:ext cx="7344816" cy="504056"/>
          </a:xfrm>
          <a:prstGeom prst="round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 algn="ctr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経営トップがやる気を見せる</a:t>
            </a:r>
          </a:p>
        </p:txBody>
      </p:sp>
      <p:sp>
        <p:nvSpPr>
          <p:cNvPr id="15" name="正方形/長方形 23"/>
          <p:cNvSpPr>
            <a:spLocks noChangeArrowheads="1"/>
          </p:cNvSpPr>
          <p:nvPr/>
        </p:nvSpPr>
        <p:spPr bwMode="auto">
          <a:xfrm>
            <a:off x="251520" y="1290558"/>
            <a:ext cx="5544616" cy="47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just">
              <a:lnSpc>
                <a:spcPct val="150000"/>
              </a:lnSpc>
              <a:spcBef>
                <a:spcPts val="600"/>
              </a:spcBef>
            </a:pPr>
            <a:r>
              <a:rPr lang="ja-JP" altLang="en-US" b="1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　安全衛生方針の表明</a:t>
            </a:r>
            <a:endParaRPr lang="ja-JP" altLang="en-US" sz="1600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1361" y="805186"/>
            <a:ext cx="8180248" cy="428058"/>
          </a:xfrm>
          <a:prstGeom prst="rect">
            <a:avLst/>
          </a:prstGeom>
          <a:noFill/>
          <a:ln w="19050">
            <a:noFill/>
          </a:ln>
        </p:spPr>
        <p:txBody>
          <a:bodyPr anchor="ctr"/>
          <a:lstStyle/>
          <a:p>
            <a:pPr marL="92075" algn="ctr">
              <a:defRPr/>
            </a:pPr>
            <a:r>
              <a:rPr lang="ja-JP" altLang="en-US" sz="22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経営トップが労働安全の必要性を認識し、活動を推進！</a:t>
            </a:r>
          </a:p>
        </p:txBody>
      </p:sp>
      <p:sp>
        <p:nvSpPr>
          <p:cNvPr id="11" name="正方形/長方形 23">
            <a:extLst>
              <a:ext uri="{FF2B5EF4-FFF2-40B4-BE49-F238E27FC236}">
                <a16:creationId xmlns:a16="http://schemas.microsoft.com/office/drawing/2014/main" id="{6FE30880-97BB-44CE-A97E-D9C593EDA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361" y="1845800"/>
            <a:ext cx="7992888" cy="1308050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269875" algn="just">
              <a:spcBef>
                <a:spcPts val="600"/>
              </a:spcBef>
            </a:pP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労働災害防止のためには、事業場が一丸となって取り組むことが重要です。</a:t>
            </a: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1950" indent="-269875">
              <a:spcBef>
                <a:spcPts val="600"/>
              </a:spcBef>
            </a:pP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まずは事業場の安全衛生方針を策定し、経営者自らの安全衛生に対する決意を広く</a:t>
            </a: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1950" indent="-269875">
              <a:spcBef>
                <a:spcPts val="600"/>
              </a:spcBef>
            </a:pP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労働者に知ってもらうことにより、労働者の安全衛生に対する意識を高めることが</a:t>
            </a: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1950" indent="-269875">
              <a:spcBef>
                <a:spcPts val="600"/>
              </a:spcBef>
            </a:pP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できます。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3518520" y="6520259"/>
            <a:ext cx="2133600" cy="365125"/>
          </a:xfrm>
        </p:spPr>
        <p:txBody>
          <a:bodyPr/>
          <a:lstStyle/>
          <a:p>
            <a:pPr algn="ctr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E946B17D-19C2-D8F9-33A3-A68C8DABD8B4}"/>
              </a:ext>
            </a:extLst>
          </p:cNvPr>
          <p:cNvSpPr/>
          <p:nvPr/>
        </p:nvSpPr>
        <p:spPr>
          <a:xfrm>
            <a:off x="551361" y="3501008"/>
            <a:ext cx="7992888" cy="2808312"/>
          </a:xfrm>
          <a:prstGeom prst="wedgeRoundRectCallout">
            <a:avLst>
              <a:gd name="adj1" fmla="val -22686"/>
              <a:gd name="adj2" fmla="val -6177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61950" marR="0" lvl="0" indent="-269875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作成にあたっては、法令や事業場が定めた規定の遵守、安全衛生活動の実績、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1950" marR="0" lvl="0" indent="-269875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労働災害の発生状況等を鑑み、具体的な事項を述べることが大切です。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1950" marR="0" lvl="0" indent="-269875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安全衛生方針の例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</a:p>
          <a:p>
            <a:pPr marL="361950" marR="0" lvl="0" indent="-269875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・安全衛生管理体制の充実を図る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1950" marR="0" lvl="0" indent="-269875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・安全衛生教育・訓練を実施する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1950" marR="0" lvl="0" indent="-269875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・関係法令、社内規定を遵守する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1950" marR="0" lvl="0" indent="-269875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・目標を定め、達成に向けて行動する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1950" marR="0" lvl="0" indent="-269875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・危険性・有害性等の調査（リスクアセスメント）により継続的改善を図る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8917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891588" y="133904"/>
            <a:ext cx="7344816" cy="504056"/>
          </a:xfrm>
          <a:prstGeom prst="round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 algn="ctr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経営トップがやる気を見せる</a:t>
            </a:r>
          </a:p>
        </p:txBody>
      </p:sp>
      <p:sp>
        <p:nvSpPr>
          <p:cNvPr id="15" name="正方形/長方形 23"/>
          <p:cNvSpPr>
            <a:spLocks noChangeArrowheads="1"/>
          </p:cNvSpPr>
          <p:nvPr/>
        </p:nvSpPr>
        <p:spPr bwMode="auto">
          <a:xfrm>
            <a:off x="251520" y="1290558"/>
            <a:ext cx="5544616" cy="47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just">
              <a:lnSpc>
                <a:spcPct val="150000"/>
              </a:lnSpc>
              <a:spcBef>
                <a:spcPts val="600"/>
              </a:spcBef>
            </a:pPr>
            <a:r>
              <a:rPr lang="en-US" altLang="ja-JP" b="1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lang="ja-JP" altLang="en-US" b="1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安全衛生方針の周知</a:t>
            </a:r>
            <a:endParaRPr lang="ja-JP" altLang="en-US" sz="1600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正方形/長方形 23">
            <a:extLst>
              <a:ext uri="{FF2B5EF4-FFF2-40B4-BE49-F238E27FC236}">
                <a16:creationId xmlns:a16="http://schemas.microsoft.com/office/drawing/2014/main" id="{6FE30880-97BB-44CE-A97E-D9C593EDA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361" y="1845800"/>
            <a:ext cx="7693047" cy="1308050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269875" algn="just">
              <a:spcBef>
                <a:spcPts val="600"/>
              </a:spcBef>
            </a:pP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安全衛生方針を策定したら、パートタイマー等を含めた全ての従業員に周知しま</a:t>
            </a: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1950" indent="-269875" algn="just">
              <a:spcBef>
                <a:spcPts val="600"/>
              </a:spcBef>
            </a:pP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しょう。</a:t>
            </a: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1950" indent="-269875" algn="just">
              <a:spcBef>
                <a:spcPts val="600"/>
              </a:spcBef>
            </a:pP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従業員に広く知ってもらうためには、朝礼での唱和、事業場内への掲示、従業員</a:t>
            </a: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1950" indent="-269875" algn="just">
              <a:spcBef>
                <a:spcPts val="600"/>
              </a:spcBef>
            </a:pP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教育等、自らの事業規模にあった方法で周知することが大切です。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3518520" y="6520259"/>
            <a:ext cx="2133600" cy="365125"/>
          </a:xfrm>
        </p:spPr>
        <p:txBody>
          <a:bodyPr/>
          <a:lstStyle/>
          <a:p>
            <a:pPr algn="ctr"/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正方形/長方形 23">
            <a:extLst>
              <a:ext uri="{FF2B5EF4-FFF2-40B4-BE49-F238E27FC236}">
                <a16:creationId xmlns:a16="http://schemas.microsoft.com/office/drawing/2014/main" id="{BF8918A1-548C-CF63-18AA-36E135CFC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999" y="3573016"/>
            <a:ext cx="5544616" cy="47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just">
              <a:lnSpc>
                <a:spcPct val="150000"/>
              </a:lnSpc>
              <a:spcBef>
                <a:spcPts val="600"/>
              </a:spcBef>
            </a:pPr>
            <a:r>
              <a:rPr lang="en-US" altLang="ja-JP" b="1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b="1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トップが率先して行動を</a:t>
            </a:r>
            <a:endParaRPr lang="ja-JP" altLang="en-US" sz="1600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正方形/長方形 23">
            <a:extLst>
              <a:ext uri="{FF2B5EF4-FFF2-40B4-BE49-F238E27FC236}">
                <a16:creationId xmlns:a16="http://schemas.microsoft.com/office/drawing/2014/main" id="{32109A51-D84A-8198-E2CB-D5CA5A8C9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460" y="4065050"/>
            <a:ext cx="7693047" cy="1308050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269875" algn="just">
              <a:spcBef>
                <a:spcPts val="600"/>
              </a:spcBef>
            </a:pP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安全衛生方針を策定したり、経営層が安全衛生の重要性を説明しても、行動が伴</a:t>
            </a: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1950" indent="-269875" algn="just">
              <a:spcBef>
                <a:spcPts val="600"/>
              </a:spcBef>
            </a:pP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わなければ従業員には伝わりません。</a:t>
            </a: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1950" indent="-269875" algn="just">
              <a:spcBef>
                <a:spcPts val="600"/>
              </a:spcBef>
            </a:pP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経営トップが現場に出向き、安全衛生を指導する等、経営トップが率先して行動</a:t>
            </a: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61950" indent="-269875" algn="just">
              <a:spcBef>
                <a:spcPts val="600"/>
              </a:spcBef>
            </a:pP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しましょう。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637964-A136-43D4-7FFE-7994DF13B28E}"/>
              </a:ext>
            </a:extLst>
          </p:cNvPr>
          <p:cNvSpPr txBox="1"/>
          <p:nvPr/>
        </p:nvSpPr>
        <p:spPr>
          <a:xfrm>
            <a:off x="551361" y="805186"/>
            <a:ext cx="8180248" cy="428058"/>
          </a:xfrm>
          <a:prstGeom prst="rect">
            <a:avLst/>
          </a:prstGeom>
          <a:noFill/>
          <a:ln w="19050">
            <a:noFill/>
          </a:ln>
        </p:spPr>
        <p:txBody>
          <a:bodyPr anchor="ctr"/>
          <a:lstStyle/>
          <a:p>
            <a:pPr marL="92075" algn="ctr">
              <a:defRPr/>
            </a:pPr>
            <a:r>
              <a:rPr lang="ja-JP" altLang="en-US" sz="22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経営トップが労働安全の必要性を認識し、活動を推進！</a:t>
            </a:r>
          </a:p>
        </p:txBody>
      </p:sp>
    </p:spTree>
    <p:extLst>
      <p:ext uri="{BB962C8B-B14F-4D97-AF65-F5344CB8AC3E}">
        <p14:creationId xmlns:p14="http://schemas.microsoft.com/office/powerpoint/2010/main" val="1946852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正方形/長方形 3">
            <a:extLst>
              <a:ext uri="{FF2B5EF4-FFF2-40B4-BE49-F238E27FC236}">
                <a16:creationId xmlns:a16="http://schemas.microsoft.com/office/drawing/2014/main" id="{AB7DDEAF-CC45-4CA0-4C76-F413F44AC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150" y="315913"/>
            <a:ext cx="805631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公益社団法人全国産業資源循環連合会</a:t>
            </a:r>
            <a:endParaRPr lang="en-US" altLang="ja-JP" sz="2000" b="1" dirty="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第３次労働災害防止計画を推進するための労働安全衛生標語 入賞作品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9DAC637-5949-B983-7E7D-E2D93A5484EE}"/>
              </a:ext>
            </a:extLst>
          </p:cNvPr>
          <p:cNvSpPr txBox="1"/>
          <p:nvPr/>
        </p:nvSpPr>
        <p:spPr>
          <a:xfrm>
            <a:off x="1150938" y="2341563"/>
            <a:ext cx="7212012" cy="129222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latin typeface="+mn-lt"/>
              <a:ea typeface="ＭＳ Ｐゴシック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latin typeface="+mn-lt"/>
                <a:ea typeface="ＭＳ Ｐゴシック" charset="-128"/>
              </a:rPr>
              <a:t>一人一人が安全に気を付けて、共に目指そうゼロ労災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2000" b="1" dirty="0">
              <a:latin typeface="+mn-lt"/>
              <a:ea typeface="ＭＳ Ｐゴシック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latin typeface="+mn-lt"/>
                <a:ea typeface="ＭＳ Ｐゴシック" charset="-128"/>
              </a:rPr>
              <a:t>無災害　会社も社会も　好循環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394B20-DE1E-4F7D-B9C4-D659CA9F5E1E}"/>
              </a:ext>
            </a:extLst>
          </p:cNvPr>
          <p:cNvSpPr txBox="1"/>
          <p:nvPr/>
        </p:nvSpPr>
        <p:spPr>
          <a:xfrm>
            <a:off x="1150938" y="4065588"/>
            <a:ext cx="7224712" cy="190817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latin typeface="+mn-lt"/>
              <a:ea typeface="ＭＳ Ｐゴシック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latin typeface="+mn-lt"/>
                <a:ea typeface="ＭＳ Ｐゴシック" charset="-128"/>
              </a:rPr>
              <a:t>トップが率先みんなの創意　つみ取ろう職場の危険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2000" b="1" dirty="0">
              <a:latin typeface="+mn-lt"/>
              <a:ea typeface="ＭＳ Ｐゴシック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latin typeface="+mn-lt"/>
                <a:ea typeface="ＭＳ Ｐゴシック" charset="-128"/>
              </a:rPr>
              <a:t>気持ちよい仕事は社員の笑顔から</a:t>
            </a:r>
            <a:endParaRPr lang="en-US" altLang="ja-JP" sz="2000" b="1" dirty="0">
              <a:latin typeface="+mn-lt"/>
              <a:ea typeface="ＭＳ Ｐゴシック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2000" b="1" dirty="0">
              <a:latin typeface="+mn-lt"/>
              <a:ea typeface="ＭＳ Ｐゴシック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latin typeface="+mn-lt"/>
                <a:ea typeface="ＭＳ Ｐゴシック" charset="-128"/>
              </a:rPr>
              <a:t>トップダウンで事故ダウン！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7B940DB-8422-E7E1-85B9-E0B65C19CCE9}"/>
              </a:ext>
            </a:extLst>
          </p:cNvPr>
          <p:cNvSpPr txBox="1"/>
          <p:nvPr/>
        </p:nvSpPr>
        <p:spPr>
          <a:xfrm>
            <a:off x="1150938" y="1270000"/>
            <a:ext cx="7212012" cy="677863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black"/>
              </a:solidFill>
              <a:latin typeface="+mn-lt"/>
              <a:ea typeface="ＭＳ Ｐゴシック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prstClr val="black"/>
                </a:solidFill>
                <a:latin typeface="+mn-lt"/>
                <a:ea typeface="ＭＳ Ｐゴシック" charset="-128"/>
              </a:rPr>
              <a:t>労働災害ゼロ目指し　まずはトップのキックオフ</a:t>
            </a:r>
            <a:endParaRPr lang="en-US" altLang="ja-JP" sz="2000" b="1" dirty="0">
              <a:solidFill>
                <a:prstClr val="black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8918" name="テキスト ボックス 9">
            <a:extLst>
              <a:ext uri="{FF2B5EF4-FFF2-40B4-BE49-F238E27FC236}">
                <a16:creationId xmlns:a16="http://schemas.microsoft.com/office/drawing/2014/main" id="{C6F65D8E-3B49-0686-27AE-D7FEFCD5F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6150" y="1069975"/>
            <a:ext cx="2332038" cy="40005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latin typeface="Times New Roman" panose="02020603050405020304" pitchFamily="18" charset="0"/>
                <a:ea typeface="ＭＳ Ｐゴシック" panose="020B0600070205080204" pitchFamily="50" charset="-128"/>
              </a:rPr>
              <a:t>安全衛生委員長賞</a:t>
            </a:r>
          </a:p>
        </p:txBody>
      </p:sp>
      <p:sp>
        <p:nvSpPr>
          <p:cNvPr id="38919" name="テキスト ボックス 10">
            <a:extLst>
              <a:ext uri="{FF2B5EF4-FFF2-40B4-BE49-F238E27FC236}">
                <a16:creationId xmlns:a16="http://schemas.microsoft.com/office/drawing/2014/main" id="{B39F5100-D415-FA38-E3D4-3ADB9E996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8063" y="2157413"/>
            <a:ext cx="2203450" cy="40005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latin typeface="Times New Roman" panose="02020603050405020304" pitchFamily="18" charset="0"/>
                <a:ea typeface="ＭＳ Ｐゴシック" panose="020B0600070205080204" pitchFamily="50" charset="-128"/>
              </a:rPr>
              <a:t>優秀賞</a:t>
            </a:r>
          </a:p>
        </p:txBody>
      </p:sp>
      <p:sp>
        <p:nvSpPr>
          <p:cNvPr id="38920" name="テキスト ボックス 11">
            <a:extLst>
              <a:ext uri="{FF2B5EF4-FFF2-40B4-BE49-F238E27FC236}">
                <a16:creationId xmlns:a16="http://schemas.microsoft.com/office/drawing/2014/main" id="{AA537685-564A-F2B5-555A-FEEDDDAFF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9813" y="3875088"/>
            <a:ext cx="2203450" cy="40005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latin typeface="Times New Roman" panose="02020603050405020304" pitchFamily="18" charset="0"/>
                <a:ea typeface="ＭＳ Ｐゴシック" panose="020B0600070205080204" pitchFamily="50" charset="-128"/>
              </a:rPr>
              <a:t>佳作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11407</TotalTime>
  <Words>465</Words>
  <Application>Microsoft Office PowerPoint</Application>
  <PresentationFormat>画面に合わせる (4:3)</PresentationFormat>
  <Paragraphs>56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HGP創英角ｺﾞｼｯｸUB</vt:lpstr>
      <vt:lpstr>メイリオ</vt:lpstr>
      <vt:lpstr>Arial</vt:lpstr>
      <vt:lpstr>Calibri</vt:lpstr>
      <vt:lpstr>Times New Roman</vt:lpstr>
      <vt:lpstr>Office ​​テーマ</vt:lpstr>
      <vt:lpstr>事業場全体で取り組むために</vt:lpstr>
      <vt:lpstr>PowerPoint プレゼンテーション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安全衛生</dc:title>
  <dc:creator>鈴木</dc:creator>
  <cp:lastModifiedBy>kaino-n</cp:lastModifiedBy>
  <cp:revision>517</cp:revision>
  <cp:lastPrinted>2023-06-22T05:19:56Z</cp:lastPrinted>
  <dcterms:created xsi:type="dcterms:W3CDTF">2014-06-16T23:48:55Z</dcterms:created>
  <dcterms:modified xsi:type="dcterms:W3CDTF">2023-06-22T05:20:01Z</dcterms:modified>
</cp:coreProperties>
</file>