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1182" r:id="rId3"/>
    <p:sldId id="1187" r:id="rId4"/>
    <p:sldId id="1184" r:id="rId5"/>
    <p:sldId id="261" r:id="rId6"/>
    <p:sldId id="262" r:id="rId7"/>
    <p:sldId id="263" r:id="rId8"/>
    <p:sldId id="264" r:id="rId9"/>
    <p:sldId id="269" r:id="rId10"/>
    <p:sldId id="1179"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74474" autoAdjust="0"/>
  </p:normalViewPr>
  <p:slideViewPr>
    <p:cSldViewPr snapToGrid="0">
      <p:cViewPr varScale="1">
        <p:scale>
          <a:sx n="83" d="100"/>
          <a:sy n="83" d="100"/>
        </p:scale>
        <p:origin x="1674" y="84"/>
      </p:cViewPr>
      <p:guideLst>
        <p:guide orient="horz" pos="2160"/>
        <p:guide pos="3840"/>
      </p:guideLst>
    </p:cSldViewPr>
  </p:slideViewPr>
  <p:notesTextViewPr>
    <p:cViewPr>
      <p:scale>
        <a:sx n="100" d="100"/>
        <a:sy n="100" d="100"/>
      </p:scale>
      <p:origin x="0" y="0"/>
    </p:cViewPr>
  </p:notesTextViewPr>
  <p:notesViewPr>
    <p:cSldViewPr snapToGrid="0">
      <p:cViewPr varScale="1">
        <p:scale>
          <a:sx n="110" d="100"/>
          <a:sy n="110" d="100"/>
        </p:scale>
        <p:origin x="-336" y="-9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a:t>休業４日以上の死傷者数</a:t>
            </a:r>
            <a:endParaRPr lang="en-US" altLang="ja-JP" dirty="0"/>
          </a:p>
        </c:rich>
      </c:tx>
      <c:overlay val="0"/>
      <c:spPr>
        <a:noFill/>
        <a:ln>
          <a:noFill/>
        </a:ln>
        <a:effectLst/>
      </c:spPr>
    </c:title>
    <c:autoTitleDeleted val="0"/>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平成２２年</c:v>
                </c:pt>
                <c:pt idx="1">
                  <c:v>平成２３年</c:v>
                </c:pt>
                <c:pt idx="2">
                  <c:v>平成２４年</c:v>
                </c:pt>
                <c:pt idx="3">
                  <c:v>平成２５年</c:v>
                </c:pt>
                <c:pt idx="4">
                  <c:v>平成２６年</c:v>
                </c:pt>
                <c:pt idx="5">
                  <c:v>平成２７年</c:v>
                </c:pt>
                <c:pt idx="6">
                  <c:v>平成２８年</c:v>
                </c:pt>
                <c:pt idx="7">
                  <c:v>平成２９年</c:v>
                </c:pt>
                <c:pt idx="8">
                  <c:v>平成30年</c:v>
                </c:pt>
                <c:pt idx="9">
                  <c:v>令和１年</c:v>
                </c:pt>
                <c:pt idx="10">
                  <c:v>令和２年</c:v>
                </c:pt>
                <c:pt idx="11">
                  <c:v>令和3年</c:v>
                </c:pt>
                <c:pt idx="12">
                  <c:v>令和4年</c:v>
                </c:pt>
                <c:pt idx="13">
                  <c:v>令和5年</c:v>
                </c:pt>
              </c:strCache>
            </c:strRef>
          </c:cat>
          <c:val>
            <c:numRef>
              <c:f>Sheet1!$B$2:$B$15</c:f>
              <c:numCache>
                <c:formatCode>General</c:formatCode>
                <c:ptCount val="14"/>
                <c:pt idx="0">
                  <c:v>1143</c:v>
                </c:pt>
                <c:pt idx="1">
                  <c:v>1165</c:v>
                </c:pt>
                <c:pt idx="2">
                  <c:v>1233</c:v>
                </c:pt>
                <c:pt idx="3">
                  <c:v>1260</c:v>
                </c:pt>
                <c:pt idx="4">
                  <c:v>1244</c:v>
                </c:pt>
                <c:pt idx="5">
                  <c:v>1280</c:v>
                </c:pt>
                <c:pt idx="6">
                  <c:v>1320</c:v>
                </c:pt>
                <c:pt idx="7">
                  <c:v>1383</c:v>
                </c:pt>
                <c:pt idx="8">
                  <c:v>1364</c:v>
                </c:pt>
                <c:pt idx="9">
                  <c:v>1524</c:v>
                </c:pt>
                <c:pt idx="10">
                  <c:v>1502</c:v>
                </c:pt>
                <c:pt idx="11">
                  <c:v>1416</c:v>
                </c:pt>
                <c:pt idx="12">
                  <c:v>1524</c:v>
                </c:pt>
                <c:pt idx="13">
                  <c:v>1526</c:v>
                </c:pt>
              </c:numCache>
            </c:numRef>
          </c:val>
          <c:extLst>
            <c:ext xmlns:c16="http://schemas.microsoft.com/office/drawing/2014/chart" uri="{C3380CC4-5D6E-409C-BE32-E72D297353CC}">
              <c16:uniqueId val="{00000000-8A97-4D09-AD24-1CF7381EB248}"/>
            </c:ext>
          </c:extLst>
        </c:ser>
        <c:dLbls>
          <c:showLegendKey val="0"/>
          <c:showVal val="0"/>
          <c:showCatName val="0"/>
          <c:showSerName val="0"/>
          <c:showPercent val="0"/>
          <c:showBubbleSize val="0"/>
        </c:dLbls>
        <c:gapWidth val="219"/>
        <c:overlap val="-27"/>
        <c:axId val="133966080"/>
        <c:axId val="133971968"/>
      </c:barChart>
      <c:catAx>
        <c:axId val="133966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33971968"/>
        <c:crosses val="autoZero"/>
        <c:auto val="1"/>
        <c:lblAlgn val="ctr"/>
        <c:lblOffset val="100"/>
        <c:noMultiLvlLbl val="0"/>
      </c:catAx>
      <c:valAx>
        <c:axId val="1339719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339660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a:t>死亡者数</a:t>
            </a:r>
            <a:endParaRPr lang="en-US" altLang="ja-JP" dirty="0"/>
          </a:p>
        </c:rich>
      </c:tx>
      <c:overlay val="0"/>
      <c:spPr>
        <a:noFill/>
        <a:ln>
          <a:noFill/>
        </a:ln>
        <a:effectLst/>
      </c:spPr>
    </c:title>
    <c:autoTitleDeleted val="0"/>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平成２２年</c:v>
                </c:pt>
                <c:pt idx="1">
                  <c:v>平成２３年</c:v>
                </c:pt>
                <c:pt idx="2">
                  <c:v>平成２４年</c:v>
                </c:pt>
                <c:pt idx="3">
                  <c:v>平成２５年</c:v>
                </c:pt>
                <c:pt idx="4">
                  <c:v>平成２６年</c:v>
                </c:pt>
                <c:pt idx="5">
                  <c:v>平成２７年</c:v>
                </c:pt>
                <c:pt idx="6">
                  <c:v>平成２８年</c:v>
                </c:pt>
                <c:pt idx="7">
                  <c:v>平成２９年</c:v>
                </c:pt>
                <c:pt idx="8">
                  <c:v>平成３０年</c:v>
                </c:pt>
                <c:pt idx="9">
                  <c:v>令和１年</c:v>
                </c:pt>
                <c:pt idx="10">
                  <c:v>令和２年</c:v>
                </c:pt>
                <c:pt idx="11">
                  <c:v>令和３年</c:v>
                </c:pt>
                <c:pt idx="12">
                  <c:v>令和4年</c:v>
                </c:pt>
                <c:pt idx="13">
                  <c:v>令和5年</c:v>
                </c:pt>
              </c:strCache>
            </c:strRef>
          </c:cat>
          <c:val>
            <c:numRef>
              <c:f>Sheet1!$B$2:$B$15</c:f>
              <c:numCache>
                <c:formatCode>General</c:formatCode>
                <c:ptCount val="14"/>
                <c:pt idx="0">
                  <c:v>25</c:v>
                </c:pt>
                <c:pt idx="1">
                  <c:v>31</c:v>
                </c:pt>
                <c:pt idx="2">
                  <c:v>19</c:v>
                </c:pt>
                <c:pt idx="3">
                  <c:v>23</c:v>
                </c:pt>
                <c:pt idx="4">
                  <c:v>18</c:v>
                </c:pt>
                <c:pt idx="5">
                  <c:v>18</c:v>
                </c:pt>
                <c:pt idx="6">
                  <c:v>16</c:v>
                </c:pt>
                <c:pt idx="7">
                  <c:v>18</c:v>
                </c:pt>
                <c:pt idx="8">
                  <c:v>22</c:v>
                </c:pt>
                <c:pt idx="9">
                  <c:v>15</c:v>
                </c:pt>
                <c:pt idx="10">
                  <c:v>26</c:v>
                </c:pt>
                <c:pt idx="11">
                  <c:v>16</c:v>
                </c:pt>
                <c:pt idx="12">
                  <c:v>15</c:v>
                </c:pt>
                <c:pt idx="13">
                  <c:v>17</c:v>
                </c:pt>
              </c:numCache>
            </c:numRef>
          </c:val>
          <c:extLst>
            <c:ext xmlns:c16="http://schemas.microsoft.com/office/drawing/2014/chart" uri="{C3380CC4-5D6E-409C-BE32-E72D297353CC}">
              <c16:uniqueId val="{00000000-FCF3-4632-80B0-61BF52EAF011}"/>
            </c:ext>
          </c:extLst>
        </c:ser>
        <c:dLbls>
          <c:showLegendKey val="0"/>
          <c:showVal val="0"/>
          <c:showCatName val="0"/>
          <c:showSerName val="0"/>
          <c:showPercent val="0"/>
          <c:showBubbleSize val="0"/>
        </c:dLbls>
        <c:gapWidth val="219"/>
        <c:overlap val="-27"/>
        <c:axId val="134041600"/>
        <c:axId val="134043136"/>
      </c:barChart>
      <c:catAx>
        <c:axId val="134041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34043136"/>
        <c:crosses val="autoZero"/>
        <c:auto val="1"/>
        <c:lblAlgn val="ctr"/>
        <c:lblOffset val="100"/>
        <c:noMultiLvlLbl val="0"/>
      </c:catAx>
      <c:valAx>
        <c:axId val="134043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340416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0.53928</cdr:x>
      <cdr:y>0.29783</cdr:y>
    </cdr:from>
    <cdr:to>
      <cdr:x>0.79728</cdr:x>
      <cdr:y>0.46894</cdr:y>
    </cdr:to>
    <cdr:cxnSp macro="">
      <cdr:nvCxnSpPr>
        <cdr:cNvPr id="2" name="直線矢印コネクタ 1">
          <a:extLst xmlns:a="http://schemas.openxmlformats.org/drawingml/2006/main">
            <a:ext uri="{FF2B5EF4-FFF2-40B4-BE49-F238E27FC236}">
              <a16:creationId xmlns:a16="http://schemas.microsoft.com/office/drawing/2014/main" id="{A45CC411-8C03-485F-AEF2-7A67B57EAA28}"/>
            </a:ext>
          </a:extLst>
        </cdr:cNvPr>
        <cdr:cNvCxnSpPr/>
      </cdr:nvCxnSpPr>
      <cdr:spPr>
        <a:xfrm xmlns:a="http://schemas.openxmlformats.org/drawingml/2006/main" flipV="1">
          <a:off x="3112842" y="1465419"/>
          <a:ext cx="1489245" cy="841917"/>
        </a:xfrm>
        <a:prstGeom xmlns:a="http://schemas.openxmlformats.org/drawingml/2006/main" prst="straightConnector1">
          <a:avLst/>
        </a:prstGeom>
        <a:ln xmlns:a="http://schemas.openxmlformats.org/drawingml/2006/main" w="2540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0.80887</cdr:x>
      <cdr:y>0.30236</cdr:y>
    </cdr:from>
    <cdr:to>
      <cdr:x>0.93224</cdr:x>
      <cdr:y>0.5041</cdr:y>
    </cdr:to>
    <cdr:cxnSp macro="">
      <cdr:nvCxnSpPr>
        <cdr:cNvPr id="4" name="直線コネクタ 3">
          <a:extLst xmlns:a="http://schemas.openxmlformats.org/drawingml/2006/main">
            <a:ext uri="{FF2B5EF4-FFF2-40B4-BE49-F238E27FC236}">
              <a16:creationId xmlns:a16="http://schemas.microsoft.com/office/drawing/2014/main" id="{49423D81-9E87-0128-DD08-DE71F6F4AA9D}"/>
            </a:ext>
          </a:extLst>
        </cdr:cNvPr>
        <cdr:cNvCxnSpPr/>
      </cdr:nvCxnSpPr>
      <cdr:spPr>
        <a:xfrm xmlns:a="http://schemas.openxmlformats.org/drawingml/2006/main">
          <a:off x="4668995" y="1487721"/>
          <a:ext cx="712129" cy="992653"/>
        </a:xfrm>
        <a:prstGeom xmlns:a="http://schemas.openxmlformats.org/drawingml/2006/main" prst="line">
          <a:avLst/>
        </a:prstGeom>
        <a:ln xmlns:a="http://schemas.openxmlformats.org/drawingml/2006/main" w="25400">
          <a:solidFill>
            <a:srgbClr val="FF0000"/>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40" y="0"/>
            <a:ext cx="2949787" cy="496967"/>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2" y="9440648"/>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40" y="9440648"/>
            <a:ext cx="2949787" cy="496967"/>
          </a:xfrm>
          <a:prstGeom prst="rect">
            <a:avLst/>
          </a:prstGeom>
        </p:spPr>
        <p:txBody>
          <a:bodyPr vert="horz" lIns="91440" tIns="45720" rIns="91440" bIns="45720" rtlCol="0" anchor="b"/>
          <a:lstStyle>
            <a:lvl1pPr algn="r">
              <a:defRPr sz="1200"/>
            </a:lvl1pPr>
          </a:lstStyle>
          <a:p>
            <a:fld id="{CE0497B9-0BA2-45BD-A702-F4C1519C9F3E}" type="slidenum">
              <a:rPr kumimoji="1" lang="ja-JP" altLang="en-US" smtClean="0"/>
              <a:t>‹#›</a:t>
            </a:fld>
            <a:endParaRPr kumimoji="1" lang="ja-JP" altLang="en-US"/>
          </a:p>
        </p:txBody>
      </p:sp>
    </p:spTree>
    <p:extLst>
      <p:ext uri="{BB962C8B-B14F-4D97-AF65-F5344CB8AC3E}">
        <p14:creationId xmlns:p14="http://schemas.microsoft.com/office/powerpoint/2010/main" val="313941448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0"/>
            <a:ext cx="2949787" cy="496967"/>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8"/>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40" tIns="45720" rIns="91440" bIns="45720" rtlCol="0" anchor="b"/>
          <a:lstStyle>
            <a:lvl1pPr algn="r">
              <a:defRPr sz="1200"/>
            </a:lvl1pPr>
          </a:lstStyle>
          <a:p>
            <a:fld id="{B90876CE-321E-4E83-A2D9-09ECF3301541}" type="slidenum">
              <a:rPr kumimoji="1" lang="ja-JP" altLang="en-US" smtClean="0"/>
              <a:t>‹#›</a:t>
            </a:fld>
            <a:endParaRPr kumimoji="1" lang="ja-JP" altLang="en-US"/>
          </a:p>
        </p:txBody>
      </p:sp>
    </p:spTree>
    <p:extLst>
      <p:ext uri="{BB962C8B-B14F-4D97-AF65-F5344CB8AC3E}">
        <p14:creationId xmlns:p14="http://schemas.microsoft.com/office/powerpoint/2010/main" val="236590757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90876CE-321E-4E83-A2D9-09ECF3301541}" type="slidenum">
              <a:rPr kumimoji="1" lang="ja-JP" altLang="en-US" smtClean="0"/>
              <a:t>1</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3574536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ー 1">
            <a:extLst>
              <a:ext uri="{FF2B5EF4-FFF2-40B4-BE49-F238E27FC236}">
                <a16:creationId xmlns:a16="http://schemas.microsoft.com/office/drawing/2014/main" id="{932F3975-97A6-EE6B-6414-6BB6FDA27714}"/>
              </a:ext>
            </a:extLst>
          </p:cNvPr>
          <p:cNvSpPr>
            <a:spLocks noGrp="1" noRot="1" noChangeAspect="1" noChangeArrowheads="1" noTextEdit="1"/>
          </p:cNvSpPr>
          <p:nvPr>
            <p:ph type="sldImg"/>
          </p:nvPr>
        </p:nvSpPr>
        <p:spPr>
          <a:ln/>
        </p:spPr>
      </p:sp>
      <p:sp>
        <p:nvSpPr>
          <p:cNvPr id="39939" name="ノート プレースホルダー 2">
            <a:extLst>
              <a:ext uri="{FF2B5EF4-FFF2-40B4-BE49-F238E27FC236}">
                <a16:creationId xmlns:a16="http://schemas.microsoft.com/office/drawing/2014/main" id="{4C61D2F3-2A58-097A-526B-B2551AF4C46A}"/>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latin typeface="Arial" panose="020B0604020202020204" pitchFamily="34" charset="0"/>
            </a:endParaRPr>
          </a:p>
        </p:txBody>
      </p:sp>
      <p:sp>
        <p:nvSpPr>
          <p:cNvPr id="39940" name="日付プレースホルダー 3">
            <a:extLst>
              <a:ext uri="{FF2B5EF4-FFF2-40B4-BE49-F238E27FC236}">
                <a16:creationId xmlns:a16="http://schemas.microsoft.com/office/drawing/2014/main" id="{45B49D40-03DB-12F9-4697-772177F0C525}"/>
              </a:ext>
            </a:extLst>
          </p:cNvPr>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fontAlgn="base">
              <a:spcBef>
                <a:spcPct val="0"/>
              </a:spcBef>
              <a:spcAft>
                <a:spcPct val="0"/>
              </a:spcAft>
            </a:pPr>
            <a:endParaRPr lang="ja-JP" altLang="en-US">
              <a:latin typeface="Times New Roman" panose="02020603050405020304" pitchFamily="18" charset="0"/>
              <a:ea typeface="ＭＳ Ｐゴシック" panose="020B0600070205080204" pitchFamily="50" charset="-128"/>
            </a:endParaRPr>
          </a:p>
        </p:txBody>
      </p:sp>
      <p:sp>
        <p:nvSpPr>
          <p:cNvPr id="39941" name="スライド番号プレースホルダー 4">
            <a:extLst>
              <a:ext uri="{FF2B5EF4-FFF2-40B4-BE49-F238E27FC236}">
                <a16:creationId xmlns:a16="http://schemas.microsoft.com/office/drawing/2014/main" id="{3B3828BE-9697-5C09-81BC-4D69905BA7F7}"/>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lgn="ctr">
              <a:spcBef>
                <a:spcPct val="0"/>
              </a:spcBef>
            </a:pPr>
            <a:fld id="{65EABBAD-1D23-4899-9061-F7AEA3ECD18A}" type="slidenum">
              <a:rPr lang="ja-JP" altLang="en-US" smtClean="0">
                <a:latin typeface="Times New Roman" panose="02020603050405020304" pitchFamily="18" charset="0"/>
                <a:ea typeface="ＭＳ Ｐゴシック" panose="020B0600070205080204" pitchFamily="50" charset="-128"/>
              </a:rPr>
              <a:pPr algn="ctr">
                <a:spcBef>
                  <a:spcPct val="0"/>
                </a:spcBef>
              </a:pPr>
              <a:t>10</a:t>
            </a:fld>
            <a:endParaRPr lang="ja-JP" altLang="en-US">
              <a:latin typeface="Times New Roman" panose="02020603050405020304" pitchFamily="18" charset="0"/>
              <a:ea typeface="ＭＳ Ｐゴシック" panose="020B0600070205080204"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このページは最近の産業廃棄物処理業界における労働災害の状況を表しています。</a:t>
            </a:r>
            <a:endParaRPr kumimoji="1" lang="en-US" altLang="ja-JP" dirty="0"/>
          </a:p>
          <a:p>
            <a:r>
              <a:rPr kumimoji="1" lang="ja-JP" altLang="en-US" dirty="0"/>
              <a:t>データの出典は厚生労働省の「職場の安全サイト」からで、以後多くのデータをここから取り出しています。（→基本的に、右下に出典を示してあります。）</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a:ea typeface="ＭＳ Ｐ明朝" charset="-128"/>
              </a:rPr>
              <a:t>死亡者数及び死傷者数は、いずれも新型コロナウイルス感染症へのり患による労働災害を除いたものです。</a:t>
            </a:r>
            <a:endParaRPr lang="en-US" altLang="ja-JP" dirty="0">
              <a:ea typeface="ＭＳ Ｐ明朝"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a:ea typeface="ＭＳ Ｐ明朝"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a:ea typeface="ＭＳ Ｐ明朝" charset="-128"/>
              </a:rPr>
              <a:t>左のグラフは休業４日以上の災害件数を表しており、増加傾向にあることが読み取れます。令和３年が減少したのは新型コロナ感染者が多かったためと考えられます。</a:t>
            </a:r>
          </a:p>
          <a:p>
            <a:endParaRPr kumimoji="1" lang="en-US" altLang="ja-JP" dirty="0"/>
          </a:p>
          <a:p>
            <a:r>
              <a:rPr kumimoji="1" lang="ja-JP" altLang="en-US" dirty="0"/>
              <a:t>右のグラフは死亡災害の件数を表しており、平成２３年からは減少傾向にあるものの、平成２８年から増加傾向となり、令和</a:t>
            </a:r>
            <a:r>
              <a:rPr kumimoji="1" lang="en-US" altLang="ja-JP" dirty="0"/>
              <a:t>3</a:t>
            </a:r>
            <a:r>
              <a:rPr kumimoji="1" lang="ja-JP" altLang="en-US" dirty="0"/>
              <a:t>年からは減少しています。横ばい傾向とも言えます。母数が少ないので、バラついているのだと思います。令和５年では１７人となり、令和４年１５名から２名増加しています。</a:t>
            </a:r>
          </a:p>
          <a:p>
            <a:endParaRPr kumimoji="1" lang="en-US" altLang="ja-JP" dirty="0"/>
          </a:p>
          <a:p>
            <a:r>
              <a:rPr kumimoji="1" lang="ja-JP" altLang="en-US" dirty="0"/>
              <a:t>平成２３年は東日本大震災の影響による死者も含まれており一時的に増加したとも考えられ、この場合は横ばい傾向と言った方がよいと思います。</a:t>
            </a:r>
          </a:p>
        </p:txBody>
      </p:sp>
      <p:sp>
        <p:nvSpPr>
          <p:cNvPr id="4" name="スライド番号プレースホルダー 3"/>
          <p:cNvSpPr>
            <a:spLocks noGrp="1"/>
          </p:cNvSpPr>
          <p:nvPr>
            <p:ph type="sldNum" sz="quarter" idx="10"/>
          </p:nvPr>
        </p:nvSpPr>
        <p:spPr/>
        <p:txBody>
          <a:bodyPr/>
          <a:lstStyle/>
          <a:p>
            <a:fld id="{B90876CE-321E-4E83-A2D9-09ECF3301541}" type="slidenum">
              <a:rPr kumimoji="1" lang="ja-JP" altLang="en-US" smtClean="0"/>
              <a:t>2</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095256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8113" y="766763"/>
            <a:ext cx="6823075" cy="3838575"/>
          </a:xfrm>
        </p:spPr>
      </p:sp>
      <p:sp>
        <p:nvSpPr>
          <p:cNvPr id="3" name="ノート プレースホルダー 2"/>
          <p:cNvSpPr>
            <a:spLocks noGrp="1"/>
          </p:cNvSpPr>
          <p:nvPr>
            <p:ph type="body" idx="1"/>
          </p:nvPr>
        </p:nvSpPr>
        <p:spPr/>
        <p:txBody>
          <a:bodyPr/>
          <a:lstStyle/>
          <a:p>
            <a:r>
              <a:rPr kumimoji="1" lang="ja-JP" altLang="en-US" dirty="0"/>
              <a:t>このページでは令和５年の「全産業」と「一廃・産廃処理業」の度数率と強度率を比較しています。</a:t>
            </a:r>
            <a:endParaRPr kumimoji="1" lang="en-US" altLang="ja-JP" dirty="0"/>
          </a:p>
          <a:p>
            <a:endParaRPr kumimoji="1" lang="en-US" altLang="ja-JP" dirty="0"/>
          </a:p>
          <a:p>
            <a:r>
              <a:rPr kumimoji="1" lang="ja-JP" altLang="en-US" dirty="0"/>
              <a:t>残念ながら産業廃棄物処理業だけの統計がなく、一般廃棄物処理業とあわせたデータしかなく、しかも事業所規模も１００人以上のものです。</a:t>
            </a:r>
            <a:endParaRPr kumimoji="1" lang="en-US" altLang="ja-JP" dirty="0"/>
          </a:p>
          <a:p>
            <a:r>
              <a:rPr kumimoji="1" lang="ja-JP" altLang="en-US" dirty="0"/>
              <a:t>したがって、１００人以下の事業所を加えれば、さらにデータは悪くなることが想定されます。</a:t>
            </a:r>
            <a:endParaRPr kumimoji="1" lang="en-US" altLang="ja-JP" dirty="0"/>
          </a:p>
          <a:p>
            <a:r>
              <a:rPr kumimoji="1" lang="ja-JP" altLang="en-US" dirty="0"/>
              <a:t>我々の業界の実態を表しているとは言い切れませんが、傾向はわかると思います。</a:t>
            </a:r>
            <a:endParaRPr kumimoji="1" lang="en-US" altLang="ja-JP" dirty="0"/>
          </a:p>
          <a:p>
            <a:endParaRPr kumimoji="1" lang="en-US" altLang="ja-JP" dirty="0"/>
          </a:p>
          <a:p>
            <a:r>
              <a:rPr kumimoji="1" lang="ja-JP" altLang="en-US" dirty="0"/>
              <a:t>度数率と強度率については式の通りですが、度数率は「事故の発生しやすさ」、強度率は「事故が発生した時のケガの重さ」と考えればよいでしょう。</a:t>
            </a:r>
            <a:endParaRPr kumimoji="1" lang="en-US" altLang="ja-JP" dirty="0"/>
          </a:p>
          <a:p>
            <a:endParaRPr kumimoji="1" lang="en-US" altLang="ja-JP" dirty="0"/>
          </a:p>
          <a:p>
            <a:r>
              <a:rPr kumimoji="1" lang="ja-JP" altLang="en-US" dirty="0"/>
              <a:t>ここで強調していただきたいのは、「我々の業界は事故が起こりやすく、事故が起きると重大事故になりやすい」傾向があるということです。</a:t>
            </a:r>
            <a:endParaRPr kumimoji="1" lang="en-US" altLang="ja-JP"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698C5000-616C-473C-AA2A-BD1F265CBDB0}" type="slidenum">
              <a:rPr kumimoji="1" lang="ja-JP" altLang="en-US" smtClean="0"/>
              <a:t>3</a:t>
            </a:fld>
            <a:endParaRPr kumimoji="1" lang="ja-JP" altLang="en-US"/>
          </a:p>
        </p:txBody>
      </p:sp>
    </p:spTree>
    <p:extLst>
      <p:ext uri="{BB962C8B-B14F-4D97-AF65-F5344CB8AC3E}">
        <p14:creationId xmlns:p14="http://schemas.microsoft.com/office/powerpoint/2010/main" val="681940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90876CE-321E-4E83-A2D9-09ECF3301541}" type="slidenum">
              <a:rPr kumimoji="1" lang="ja-JP" altLang="en-US" smtClean="0"/>
              <a:t>4</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461864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B90876CE-321E-4E83-A2D9-09ECF3301541}" type="slidenum">
              <a:rPr kumimoji="1" lang="ja-JP" altLang="en-US" smtClean="0"/>
              <a:t>5</a:t>
            </a:fld>
            <a:endParaRPr kumimoji="1" lang="ja-JP" altLang="en-US"/>
          </a:p>
        </p:txBody>
      </p:sp>
    </p:spTree>
    <p:extLst>
      <p:ext uri="{BB962C8B-B14F-4D97-AF65-F5344CB8AC3E}">
        <p14:creationId xmlns:p14="http://schemas.microsoft.com/office/powerpoint/2010/main" val="2868040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B90876CE-321E-4E83-A2D9-09ECF3301541}" type="slidenum">
              <a:rPr kumimoji="1" lang="ja-JP" altLang="en-US" smtClean="0"/>
              <a:t>6</a:t>
            </a:fld>
            <a:endParaRPr kumimoji="1" lang="ja-JP" altLang="en-US"/>
          </a:p>
        </p:txBody>
      </p:sp>
    </p:spTree>
    <p:extLst>
      <p:ext uri="{BB962C8B-B14F-4D97-AF65-F5344CB8AC3E}">
        <p14:creationId xmlns:p14="http://schemas.microsoft.com/office/powerpoint/2010/main" val="4212095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B90876CE-321E-4E83-A2D9-09ECF3301541}" type="slidenum">
              <a:rPr kumimoji="1" lang="ja-JP" altLang="en-US" smtClean="0"/>
              <a:t>7</a:t>
            </a:fld>
            <a:endParaRPr kumimoji="1" lang="ja-JP" altLang="en-US"/>
          </a:p>
        </p:txBody>
      </p:sp>
    </p:spTree>
    <p:extLst>
      <p:ext uri="{BB962C8B-B14F-4D97-AF65-F5344CB8AC3E}">
        <p14:creationId xmlns:p14="http://schemas.microsoft.com/office/powerpoint/2010/main" val="1525804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B90876CE-321E-4E83-A2D9-09ECF3301541}" type="slidenum">
              <a:rPr kumimoji="1" lang="ja-JP" altLang="en-US" smtClean="0"/>
              <a:t>8</a:t>
            </a:fld>
            <a:endParaRPr kumimoji="1" lang="ja-JP" altLang="en-US"/>
          </a:p>
        </p:txBody>
      </p:sp>
    </p:spTree>
    <p:extLst>
      <p:ext uri="{BB962C8B-B14F-4D97-AF65-F5344CB8AC3E}">
        <p14:creationId xmlns:p14="http://schemas.microsoft.com/office/powerpoint/2010/main" val="3622285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900" y="744538"/>
            <a:ext cx="6629400" cy="3729037"/>
          </a:xfrm>
        </p:spPr>
      </p:sp>
      <p:sp>
        <p:nvSpPr>
          <p:cNvPr id="3" name="ノート プレースホルダー 2"/>
          <p:cNvSpPr>
            <a:spLocks noGrp="1"/>
          </p:cNvSpPr>
          <p:nvPr>
            <p:ph type="body" idx="1"/>
          </p:nvPr>
        </p:nvSpPr>
        <p:spPr/>
        <p:txBody>
          <a:bodyPr/>
          <a:lstStyle/>
          <a:p>
            <a:r>
              <a:rPr kumimoji="1" lang="ja-JP" altLang="en-US" dirty="0"/>
              <a:t>このページは、安全・快適な職場を維持するために、会社が取り組むべき事などのイメージを示したものです。</a:t>
            </a:r>
            <a:endParaRPr kumimoji="1" lang="en-US" altLang="ja-JP" dirty="0"/>
          </a:p>
          <a:p>
            <a:r>
              <a:rPr kumimoji="1" lang="ja-JP" altLang="en-US" dirty="0"/>
              <a:t>（→私個人の経験による主観）</a:t>
            </a:r>
            <a:endParaRPr kumimoji="1" lang="en-US" altLang="ja-JP" dirty="0"/>
          </a:p>
          <a:p>
            <a:pPr defTabSz="946404">
              <a:defRPr/>
            </a:pPr>
            <a:endParaRPr kumimoji="1" lang="en-US" altLang="ja-JP" dirty="0"/>
          </a:p>
          <a:p>
            <a:pPr defTabSz="946404">
              <a:defRPr/>
            </a:pPr>
            <a:r>
              <a:rPr kumimoji="1" lang="ja-JP" altLang="en-US" dirty="0"/>
              <a:t>安全・快適な職場の条件として、白い枠のことが必要だと思います。</a:t>
            </a:r>
            <a:endParaRPr kumimoji="1" lang="en-US" altLang="ja-JP" dirty="0"/>
          </a:p>
          <a:p>
            <a:pPr defTabSz="946404">
              <a:defRPr/>
            </a:pPr>
            <a:r>
              <a:rPr kumimoji="1" lang="ja-JP" altLang="en-US" dirty="0"/>
              <a:t>　・「作業環境の整備」は必須条件です。事故が起こりにくい作業場の整備には投資も必要ですし、従業員の創意・工夫、安全に対するノウハウの蓄積も必要です。</a:t>
            </a:r>
            <a:endParaRPr kumimoji="1" lang="en-US" altLang="ja-JP" dirty="0"/>
          </a:p>
          <a:p>
            <a:pPr defTabSz="946404">
              <a:defRPr/>
            </a:pPr>
            <a:r>
              <a:rPr kumimoji="1" lang="ja-JP" altLang="en-US" dirty="0"/>
              <a:t>　・「良好な人間関係」がなければ、意思の疎通が不十分になり事故の原因にもなります。また、パワハラの起きているような職場では、従業員のやる気もそがれ、能率も悪くなってしまいます。</a:t>
            </a:r>
            <a:endParaRPr kumimoji="1" lang="en-US" altLang="ja-JP" dirty="0"/>
          </a:p>
          <a:p>
            <a:pPr defTabSz="946404">
              <a:defRPr/>
            </a:pPr>
            <a:r>
              <a:rPr kumimoji="1" lang="ja-JP" altLang="en-US" dirty="0"/>
              <a:t>　・「安全衛生に係る行事」としては、安全大会や安全祈願、安全週間・衛生週間・年末年始安全活動などがあり、従業員の意識を高めるとともに、従業員の一体感を高める効果があります。</a:t>
            </a:r>
          </a:p>
          <a:p>
            <a:endParaRPr kumimoji="1" lang="en-US" altLang="ja-JP" dirty="0"/>
          </a:p>
          <a:p>
            <a:r>
              <a:rPr kumimoji="1" lang="ja-JP" altLang="en-US" dirty="0"/>
              <a:t>法律で決められている事（オレンジ色）はやらなければならないことです。</a:t>
            </a:r>
            <a:endParaRPr kumimoji="1" lang="en-US" altLang="ja-JP" dirty="0"/>
          </a:p>
          <a:p>
            <a:r>
              <a:rPr kumimoji="1" lang="ja-JP" altLang="en-US" dirty="0"/>
              <a:t>　・「安全衛生組織」は従業員数ごとに決められた組織をつくり、決められた管理者等を置き、安全衛生活動を推進させなければなりません。</a:t>
            </a:r>
            <a:endParaRPr kumimoji="1" lang="en-US" altLang="ja-JP" dirty="0"/>
          </a:p>
          <a:p>
            <a:r>
              <a:rPr kumimoji="1" lang="ja-JP" altLang="en-US" dirty="0"/>
              <a:t>　・「安全衛生教育」は新入社員等への教育が義務付けられており、災害の防止にはなくてはならないものです。</a:t>
            </a:r>
            <a:endParaRPr kumimoji="1" lang="en-US" altLang="ja-JP" dirty="0"/>
          </a:p>
          <a:p>
            <a:r>
              <a:rPr kumimoji="1" lang="ja-JP" altLang="en-US" dirty="0"/>
              <a:t>　・「リスクアセスメント」は設備の導入や新しい材料を使う場合等にやらなければならず、リスクがなくなるまで毎年実行する必要があります。</a:t>
            </a:r>
            <a:endParaRPr kumimoji="1" lang="en-US" altLang="ja-JP" dirty="0"/>
          </a:p>
          <a:p>
            <a:endParaRPr kumimoji="1" lang="en-US" altLang="ja-JP" dirty="0"/>
          </a:p>
          <a:p>
            <a:r>
              <a:rPr kumimoji="1" lang="ja-JP" altLang="en-US" dirty="0"/>
              <a:t>安全・快適な職場を構築し、維持するための活動として初期に取り組むべきことがあります。（薄いグリーンの部分）</a:t>
            </a:r>
            <a:endParaRPr kumimoji="1" lang="en-US" altLang="ja-JP" dirty="0"/>
          </a:p>
          <a:p>
            <a:r>
              <a:rPr kumimoji="1" lang="ja-JP" altLang="en-US" dirty="0"/>
              <a:t>　・「朝礼」はトップの方針や目標を伝達するとともに、従業員の体調等を把握するために必要です。</a:t>
            </a:r>
            <a:endParaRPr kumimoji="1" lang="en-US" altLang="ja-JP" dirty="0"/>
          </a:p>
          <a:p>
            <a:r>
              <a:rPr kumimoji="1" lang="ja-JP" altLang="en-US" dirty="0"/>
              <a:t>　・「安全衛生規程」は安全衛生を守るために、必要なことを体系的に整理し、やらなければならないことを明確にするものです。</a:t>
            </a:r>
            <a:endParaRPr kumimoji="1" lang="en-US" altLang="ja-JP" dirty="0"/>
          </a:p>
          <a:p>
            <a:r>
              <a:rPr kumimoji="1" lang="ja-JP" altLang="en-US" dirty="0"/>
              <a:t>　・「５</a:t>
            </a:r>
            <a:r>
              <a:rPr kumimoji="1" lang="en-US" altLang="ja-JP" dirty="0"/>
              <a:t>S</a:t>
            </a:r>
            <a:r>
              <a:rPr kumimoji="1" lang="ja-JP" altLang="en-US" dirty="0"/>
              <a:t>」活動は、職場の整理整頓等を通じ、安全衛生を向上させるとともに、作業の能率を向上させます。</a:t>
            </a:r>
            <a:endParaRPr kumimoji="1" lang="en-US" altLang="ja-JP" dirty="0"/>
          </a:p>
          <a:p>
            <a:r>
              <a:rPr kumimoji="1" lang="ja-JP" altLang="en-US" dirty="0"/>
              <a:t>　・「危険予知活動・訓練」・「ヒヤリハット活動」は従業員の危険に対する感度を引き上げ、災害防止策を提案します。</a:t>
            </a:r>
            <a:endParaRPr kumimoji="1" lang="en-US" altLang="ja-JP" dirty="0"/>
          </a:p>
          <a:p>
            <a:r>
              <a:rPr kumimoji="1" lang="ja-JP" altLang="en-US" dirty="0"/>
              <a:t>　・「安全（衛生）パトロール」は職場のルールが守られているかをチェックし、改善すべきことがあれば提案します。</a:t>
            </a:r>
            <a:endParaRPr kumimoji="1" lang="en-US" altLang="ja-JP" dirty="0"/>
          </a:p>
          <a:p>
            <a:endParaRPr kumimoji="1" lang="en-US" altLang="ja-JP" dirty="0"/>
          </a:p>
          <a:p>
            <a:r>
              <a:rPr kumimoji="1" lang="ja-JP" altLang="en-US" dirty="0"/>
              <a:t>安全・快適な職場を構築する高度な取り組みがあります。（やや濃いグリーンの部分）</a:t>
            </a:r>
            <a:endParaRPr kumimoji="1" lang="en-US" altLang="ja-JP" dirty="0"/>
          </a:p>
          <a:p>
            <a:r>
              <a:rPr kumimoji="1" lang="ja-JP" altLang="en-US" dirty="0"/>
              <a:t>　・「ヒューマンエラー対策」は人間はミスをするものだとの立場から、災害の防止を図ります。</a:t>
            </a:r>
            <a:endParaRPr kumimoji="1" lang="en-US" altLang="ja-JP" dirty="0"/>
          </a:p>
          <a:p>
            <a:r>
              <a:rPr kumimoji="1" lang="ja-JP" altLang="en-US" dirty="0"/>
              <a:t>　・「労働安全衛生マネジメントシステム」の構築は、</a:t>
            </a:r>
            <a:r>
              <a:rPr kumimoji="1" lang="en-US" altLang="ja-JP" dirty="0"/>
              <a:t>PDCA</a:t>
            </a:r>
            <a:r>
              <a:rPr kumimoji="1" lang="ja-JP" altLang="en-US" dirty="0"/>
              <a:t>のサイクルを回しながら、本質的な安全化へ向けてのシステム的な取り組みです。リスクアセスメントがベースになります。</a:t>
            </a:r>
            <a:endParaRPr kumimoji="1" lang="en-US" altLang="ja-JP" dirty="0"/>
          </a:p>
          <a:p>
            <a:endParaRPr kumimoji="1" lang="en-US" altLang="ja-JP" dirty="0"/>
          </a:p>
          <a:p>
            <a:r>
              <a:rPr kumimoji="1" lang="ja-JP" altLang="en-US" dirty="0"/>
              <a:t>これらの活動が合わさったものが、「企業の安全文化」だと思います。初めからすべてができる訳でもなく、一歩一歩着実に積上げていく事が大切です。</a:t>
            </a:r>
            <a:endParaRPr kumimoji="1" lang="en-US" altLang="ja-JP" dirty="0"/>
          </a:p>
          <a:p>
            <a:r>
              <a:rPr kumimoji="1" lang="ja-JP" altLang="en-US" dirty="0"/>
              <a:t>例えば、「労働安全衛生マネジメントシステム」を構築したとしても、ゼロ災が達成できるわけではありません。一つのことを粘り強く続けることが大切です。</a:t>
            </a:r>
            <a:endParaRPr kumimoji="1" lang="en-US" altLang="ja-JP"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698C5000-616C-473C-AA2A-BD1F265CBDB0}" type="slidenum">
              <a:rPr kumimoji="1" lang="ja-JP" altLang="en-US" smtClean="0"/>
              <a:t>9</a:t>
            </a:fld>
            <a:endParaRPr kumimoji="1" lang="ja-JP" altLang="en-US"/>
          </a:p>
        </p:txBody>
      </p:sp>
    </p:spTree>
    <p:extLst>
      <p:ext uri="{BB962C8B-B14F-4D97-AF65-F5344CB8AC3E}">
        <p14:creationId xmlns:p14="http://schemas.microsoft.com/office/powerpoint/2010/main" val="392150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449CBBA-8B9B-4688-A2CD-0EE510F6B4E9}" type="datetime1">
              <a:rPr kumimoji="1" lang="ja-JP" altLang="en-US" smtClean="0"/>
              <a:t>2024/6/5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455550-6FDE-4DE9-B078-D8DADF50C2F7}" type="slidenum">
              <a:rPr kumimoji="1" lang="ja-JP" altLang="en-US" smtClean="0"/>
              <a:t>‹#›</a:t>
            </a:fld>
            <a:endParaRPr kumimoji="1" lang="ja-JP" altLang="en-US"/>
          </a:p>
        </p:txBody>
      </p:sp>
    </p:spTree>
    <p:extLst>
      <p:ext uri="{BB962C8B-B14F-4D97-AF65-F5344CB8AC3E}">
        <p14:creationId xmlns:p14="http://schemas.microsoft.com/office/powerpoint/2010/main" val="3995838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576002-39D7-410B-BDFA-D79CFB2A8E5B}" type="datetime1">
              <a:rPr kumimoji="1" lang="ja-JP" altLang="en-US" smtClean="0"/>
              <a:t>2024/6/5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455550-6FDE-4DE9-B078-D8DADF50C2F7}" type="slidenum">
              <a:rPr kumimoji="1" lang="ja-JP" altLang="en-US" smtClean="0"/>
              <a:t>‹#›</a:t>
            </a:fld>
            <a:endParaRPr kumimoji="1" lang="ja-JP" altLang="en-US"/>
          </a:p>
        </p:txBody>
      </p:sp>
    </p:spTree>
    <p:extLst>
      <p:ext uri="{BB962C8B-B14F-4D97-AF65-F5344CB8AC3E}">
        <p14:creationId xmlns:p14="http://schemas.microsoft.com/office/powerpoint/2010/main" val="1099560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4D03385-9793-4A9A-A842-DA38996980C0}" type="datetime1">
              <a:rPr kumimoji="1" lang="ja-JP" altLang="en-US" smtClean="0"/>
              <a:t>2024/6/5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455550-6FDE-4DE9-B078-D8DADF50C2F7}" type="slidenum">
              <a:rPr kumimoji="1" lang="ja-JP" altLang="en-US" smtClean="0"/>
              <a:t>‹#›</a:t>
            </a:fld>
            <a:endParaRPr kumimoji="1" lang="ja-JP" altLang="en-US"/>
          </a:p>
        </p:txBody>
      </p:sp>
    </p:spTree>
    <p:extLst>
      <p:ext uri="{BB962C8B-B14F-4D97-AF65-F5344CB8AC3E}">
        <p14:creationId xmlns:p14="http://schemas.microsoft.com/office/powerpoint/2010/main" val="787101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BDA6B6-FC88-41CB-B74B-094C3A9E5DFE}" type="datetime1">
              <a:rPr kumimoji="1" lang="ja-JP" altLang="en-US" smtClean="0"/>
              <a:t>2024/6/5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455550-6FDE-4DE9-B078-D8DADF50C2F7}" type="slidenum">
              <a:rPr kumimoji="1" lang="ja-JP" altLang="en-US" smtClean="0"/>
              <a:t>‹#›</a:t>
            </a:fld>
            <a:endParaRPr kumimoji="1" lang="ja-JP" altLang="en-US"/>
          </a:p>
        </p:txBody>
      </p:sp>
    </p:spTree>
    <p:extLst>
      <p:ext uri="{BB962C8B-B14F-4D97-AF65-F5344CB8AC3E}">
        <p14:creationId xmlns:p14="http://schemas.microsoft.com/office/powerpoint/2010/main" val="2030564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98483A1-58C5-4A28-97C6-7D2391480BCD}" type="datetime1">
              <a:rPr kumimoji="1" lang="ja-JP" altLang="en-US" smtClean="0"/>
              <a:t>2024/6/5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8455550-6FDE-4DE9-B078-D8DADF50C2F7}" type="slidenum">
              <a:rPr kumimoji="1" lang="ja-JP" altLang="en-US" smtClean="0"/>
              <a:t>‹#›</a:t>
            </a:fld>
            <a:endParaRPr kumimoji="1" lang="ja-JP" altLang="en-US"/>
          </a:p>
        </p:txBody>
      </p:sp>
    </p:spTree>
    <p:extLst>
      <p:ext uri="{BB962C8B-B14F-4D97-AF65-F5344CB8AC3E}">
        <p14:creationId xmlns:p14="http://schemas.microsoft.com/office/powerpoint/2010/main" val="2851320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3D253AD-EDAD-4BA3-BA57-3E4D78DA322E}" type="datetime1">
              <a:rPr kumimoji="1" lang="ja-JP" altLang="en-US" smtClean="0"/>
              <a:t>2024/6/5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455550-6FDE-4DE9-B078-D8DADF50C2F7}" type="slidenum">
              <a:rPr kumimoji="1" lang="ja-JP" altLang="en-US" smtClean="0"/>
              <a:t>‹#›</a:t>
            </a:fld>
            <a:endParaRPr kumimoji="1" lang="ja-JP" altLang="en-US"/>
          </a:p>
        </p:txBody>
      </p:sp>
    </p:spTree>
    <p:extLst>
      <p:ext uri="{BB962C8B-B14F-4D97-AF65-F5344CB8AC3E}">
        <p14:creationId xmlns:p14="http://schemas.microsoft.com/office/powerpoint/2010/main" val="1963778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A0F8E0B-3112-409D-B2DE-7FA84D9CF3ED}" type="datetime1">
              <a:rPr kumimoji="1" lang="ja-JP" altLang="en-US" smtClean="0"/>
              <a:t>2024/6/5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8455550-6FDE-4DE9-B078-D8DADF50C2F7}" type="slidenum">
              <a:rPr kumimoji="1" lang="ja-JP" altLang="en-US" smtClean="0"/>
              <a:t>‹#›</a:t>
            </a:fld>
            <a:endParaRPr kumimoji="1" lang="ja-JP" altLang="en-US"/>
          </a:p>
        </p:txBody>
      </p:sp>
    </p:spTree>
    <p:extLst>
      <p:ext uri="{BB962C8B-B14F-4D97-AF65-F5344CB8AC3E}">
        <p14:creationId xmlns:p14="http://schemas.microsoft.com/office/powerpoint/2010/main" val="1150095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4B4B591-1D29-47B8-93DE-EAF28CE06810}" type="datetime1">
              <a:rPr kumimoji="1" lang="ja-JP" altLang="en-US" smtClean="0"/>
              <a:t>2024/6/5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8455550-6FDE-4DE9-B078-D8DADF50C2F7}" type="slidenum">
              <a:rPr kumimoji="1" lang="ja-JP" altLang="en-US" smtClean="0"/>
              <a:t>‹#›</a:t>
            </a:fld>
            <a:endParaRPr kumimoji="1" lang="ja-JP" altLang="en-US"/>
          </a:p>
        </p:txBody>
      </p:sp>
    </p:spTree>
    <p:extLst>
      <p:ext uri="{BB962C8B-B14F-4D97-AF65-F5344CB8AC3E}">
        <p14:creationId xmlns:p14="http://schemas.microsoft.com/office/powerpoint/2010/main" val="38928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BAF96E7-BD30-4AEF-B928-33F2C2817335}" type="datetime1">
              <a:rPr kumimoji="1" lang="ja-JP" altLang="en-US" smtClean="0"/>
              <a:t>2024/6/5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8455550-6FDE-4DE9-B078-D8DADF50C2F7}" type="slidenum">
              <a:rPr kumimoji="1" lang="ja-JP" altLang="en-US" smtClean="0"/>
              <a:t>‹#›</a:t>
            </a:fld>
            <a:endParaRPr kumimoji="1" lang="ja-JP" altLang="en-US"/>
          </a:p>
        </p:txBody>
      </p:sp>
    </p:spTree>
    <p:extLst>
      <p:ext uri="{BB962C8B-B14F-4D97-AF65-F5344CB8AC3E}">
        <p14:creationId xmlns:p14="http://schemas.microsoft.com/office/powerpoint/2010/main" val="593532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45CE59-77FA-4503-A035-03B1232E7577}" type="datetime1">
              <a:rPr kumimoji="1" lang="ja-JP" altLang="en-US" smtClean="0"/>
              <a:t>2024/6/5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455550-6FDE-4DE9-B078-D8DADF50C2F7}" type="slidenum">
              <a:rPr kumimoji="1" lang="ja-JP" altLang="en-US" smtClean="0"/>
              <a:t>‹#›</a:t>
            </a:fld>
            <a:endParaRPr kumimoji="1" lang="ja-JP" altLang="en-US"/>
          </a:p>
        </p:txBody>
      </p:sp>
    </p:spTree>
    <p:extLst>
      <p:ext uri="{BB962C8B-B14F-4D97-AF65-F5344CB8AC3E}">
        <p14:creationId xmlns:p14="http://schemas.microsoft.com/office/powerpoint/2010/main" val="2558099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2C86BFB-FF2D-429A-9D36-D25A6CA33456}" type="datetime1">
              <a:rPr kumimoji="1" lang="ja-JP" altLang="en-US" smtClean="0"/>
              <a:t>2024/6/5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8455550-6FDE-4DE9-B078-D8DADF50C2F7}" type="slidenum">
              <a:rPr kumimoji="1" lang="ja-JP" altLang="en-US" smtClean="0"/>
              <a:t>‹#›</a:t>
            </a:fld>
            <a:endParaRPr kumimoji="1" lang="ja-JP" altLang="en-US"/>
          </a:p>
        </p:txBody>
      </p:sp>
    </p:spTree>
    <p:extLst>
      <p:ext uri="{BB962C8B-B14F-4D97-AF65-F5344CB8AC3E}">
        <p14:creationId xmlns:p14="http://schemas.microsoft.com/office/powerpoint/2010/main" val="2145464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03E258-8175-491F-B55F-2C4F752489BC}" type="datetime1">
              <a:rPr kumimoji="1" lang="ja-JP" altLang="en-US" smtClean="0"/>
              <a:t>2024/6/5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455550-6FDE-4DE9-B078-D8DADF50C2F7}" type="slidenum">
              <a:rPr kumimoji="1" lang="ja-JP" altLang="en-US" smtClean="0"/>
              <a:t>‹#›</a:t>
            </a:fld>
            <a:endParaRPr kumimoji="1" lang="ja-JP" altLang="en-US"/>
          </a:p>
        </p:txBody>
      </p:sp>
    </p:spTree>
    <p:extLst>
      <p:ext uri="{BB962C8B-B14F-4D97-AF65-F5344CB8AC3E}">
        <p14:creationId xmlns:p14="http://schemas.microsoft.com/office/powerpoint/2010/main" val="532992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1524000" y="1122363"/>
            <a:ext cx="9144000" cy="2387600"/>
          </a:xfrm>
          <a:prstGeom prst="rect">
            <a:avLst/>
          </a:prstGeom>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4000" dirty="0"/>
              <a:t>基本的安全衛生活動について</a:t>
            </a:r>
            <a:br>
              <a:rPr lang="en-US" altLang="ja-JP" sz="4000" dirty="0"/>
            </a:br>
            <a:r>
              <a:rPr lang="ja-JP" altLang="en-US" sz="2400" dirty="0"/>
              <a:t>（簡易版）</a:t>
            </a:r>
          </a:p>
        </p:txBody>
      </p:sp>
      <p:sp>
        <p:nvSpPr>
          <p:cNvPr id="3" name="サブタイトル 2"/>
          <p:cNvSpPr txBox="1">
            <a:spLocks/>
          </p:cNvSpPr>
          <p:nvPr/>
        </p:nvSpPr>
        <p:spPr>
          <a:xfrm>
            <a:off x="1524000" y="3602038"/>
            <a:ext cx="9144000" cy="1655762"/>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None/>
            </a:pPr>
            <a:endParaRPr lang="ja-JP" altLang="en-US" dirty="0"/>
          </a:p>
        </p:txBody>
      </p:sp>
      <p:sp>
        <p:nvSpPr>
          <p:cNvPr id="4" name="スライド番号プレースホルダー 3"/>
          <p:cNvSpPr>
            <a:spLocks noGrp="1"/>
          </p:cNvSpPr>
          <p:nvPr>
            <p:ph type="sldNum" sz="quarter" idx="12"/>
          </p:nvPr>
        </p:nvSpPr>
        <p:spPr/>
        <p:txBody>
          <a:bodyPr/>
          <a:lstStyle/>
          <a:p>
            <a:fld id="{98455550-6FDE-4DE9-B078-D8DADF50C2F7}" type="slidenum">
              <a:rPr kumimoji="1" lang="ja-JP" altLang="en-US" sz="1800" smtClean="0"/>
              <a:t>1</a:t>
            </a:fld>
            <a:endParaRPr kumimoji="1" lang="ja-JP" altLang="en-US" sz="1800" dirty="0"/>
          </a:p>
        </p:txBody>
      </p:sp>
      <p:sp>
        <p:nvSpPr>
          <p:cNvPr id="5" name="サブタイトル 2">
            <a:extLst>
              <a:ext uri="{FF2B5EF4-FFF2-40B4-BE49-F238E27FC236}">
                <a16:creationId xmlns:a16="http://schemas.microsoft.com/office/drawing/2014/main" id="{1FEA61FB-7F77-A7E8-D4F5-ED96776FEA8E}"/>
              </a:ext>
            </a:extLst>
          </p:cNvPr>
          <p:cNvSpPr txBox="1">
            <a:spLocks/>
          </p:cNvSpPr>
          <p:nvPr/>
        </p:nvSpPr>
        <p:spPr>
          <a:xfrm>
            <a:off x="1676400" y="3754438"/>
            <a:ext cx="9144000" cy="1655762"/>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fontAlgn="base">
              <a:lnSpc>
                <a:spcPct val="100000"/>
              </a:lnSpc>
              <a:spcBef>
                <a:spcPct val="20000"/>
              </a:spcBef>
              <a:spcAft>
                <a:spcPct val="0"/>
              </a:spcAft>
              <a:buFont typeface="Arial" charset="0"/>
              <a:buNone/>
              <a:defRPr/>
            </a:pPr>
            <a:r>
              <a:rPr lang="ja-JP" altLang="en-US">
                <a:solidFill>
                  <a:prstClr val="black"/>
                </a:solidFill>
                <a:latin typeface="HGP創英角ｺﾞｼｯｸUB" pitchFamily="50" charset="-128"/>
                <a:ea typeface="HGP創英角ｺﾞｼｯｸUB" pitchFamily="50" charset="-128"/>
              </a:rPr>
              <a:t>公益社団法人全国産業資源循環連合会</a:t>
            </a:r>
          </a:p>
          <a:p>
            <a:endParaRPr lang="en-US" altLang="ja-JP" dirty="0"/>
          </a:p>
        </p:txBody>
      </p:sp>
    </p:spTree>
    <p:extLst>
      <p:ext uri="{BB962C8B-B14F-4D97-AF65-F5344CB8AC3E}">
        <p14:creationId xmlns:p14="http://schemas.microsoft.com/office/powerpoint/2010/main" val="4042318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正方形/長方形 3">
            <a:extLst>
              <a:ext uri="{FF2B5EF4-FFF2-40B4-BE49-F238E27FC236}">
                <a16:creationId xmlns:a16="http://schemas.microsoft.com/office/drawing/2014/main" id="{AB7DDEAF-CC45-4CA0-4C76-F413F44AC29E}"/>
              </a:ext>
            </a:extLst>
          </p:cNvPr>
          <p:cNvSpPr>
            <a:spLocks noChangeArrowheads="1"/>
          </p:cNvSpPr>
          <p:nvPr/>
        </p:nvSpPr>
        <p:spPr bwMode="auto">
          <a:xfrm>
            <a:off x="2216150" y="315913"/>
            <a:ext cx="805631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2000" b="1" dirty="0">
                <a:latin typeface="Times New Roman" panose="02020603050405020304" pitchFamily="18" charset="0"/>
                <a:ea typeface="ＭＳ Ｐゴシック" panose="020B0600070205080204" pitchFamily="50" charset="-128"/>
              </a:rPr>
              <a:t>公益社団法人全国産業資源循環連合会</a:t>
            </a:r>
            <a:endParaRPr lang="en-US" altLang="ja-JP" sz="2000" b="1" dirty="0">
              <a:latin typeface="Times New Roman" panose="02020603050405020304" pitchFamily="18" charset="0"/>
              <a:ea typeface="ＭＳ Ｐゴシック" panose="020B0600070205080204" pitchFamily="50" charset="-128"/>
            </a:endParaRPr>
          </a:p>
          <a:p>
            <a:pPr algn="ctr" eaLnBrk="1" hangingPunct="1">
              <a:lnSpc>
                <a:spcPct val="100000"/>
              </a:lnSpc>
              <a:spcBef>
                <a:spcPct val="0"/>
              </a:spcBef>
              <a:buFontTx/>
              <a:buNone/>
            </a:pPr>
            <a:r>
              <a:rPr lang="ja-JP" altLang="en-US" sz="2000" b="1" dirty="0">
                <a:latin typeface="Times New Roman" panose="02020603050405020304" pitchFamily="18" charset="0"/>
                <a:ea typeface="ＭＳ Ｐゴシック" panose="020B0600070205080204" pitchFamily="50" charset="-128"/>
              </a:rPr>
              <a:t>第３次労働災害防止計画を推進するための労働安全衛生標語 入賞作品</a:t>
            </a:r>
          </a:p>
        </p:txBody>
      </p:sp>
      <p:sp>
        <p:nvSpPr>
          <p:cNvPr id="6" name="テキスト ボックス 5">
            <a:extLst>
              <a:ext uri="{FF2B5EF4-FFF2-40B4-BE49-F238E27FC236}">
                <a16:creationId xmlns:a16="http://schemas.microsoft.com/office/drawing/2014/main" id="{29DAC637-5949-B983-7E7D-E2D93A5484EE}"/>
              </a:ext>
            </a:extLst>
          </p:cNvPr>
          <p:cNvSpPr txBox="1"/>
          <p:nvPr/>
        </p:nvSpPr>
        <p:spPr>
          <a:xfrm>
            <a:off x="2674938" y="2341564"/>
            <a:ext cx="7212012" cy="1292225"/>
          </a:xfrm>
          <a:prstGeom prst="rect">
            <a:avLst/>
          </a:prstGeom>
          <a:noFill/>
          <a:ln>
            <a:solidFill>
              <a:schemeClr val="accent6">
                <a:lumMod val="75000"/>
              </a:schemeClr>
            </a:solidFill>
          </a:ln>
        </p:spPr>
        <p:txBody>
          <a:bodyPr>
            <a:spAutoFit/>
          </a:bodyPr>
          <a:lstStyle/>
          <a:p>
            <a:pPr>
              <a:defRPr/>
            </a:pPr>
            <a:endParaRPr lang="en-US" altLang="ja-JP" dirty="0">
              <a:ea typeface="ＭＳ Ｐゴシック" charset="-128"/>
            </a:endParaRPr>
          </a:p>
          <a:p>
            <a:pPr algn="ctr">
              <a:defRPr/>
            </a:pPr>
            <a:r>
              <a:rPr lang="ja-JP" altLang="en-US" sz="2000" b="1" dirty="0">
                <a:ea typeface="ＭＳ Ｐゴシック" charset="-128"/>
              </a:rPr>
              <a:t>一人一人が安全に気を付けて、共に目指そうゼロ労災</a:t>
            </a:r>
          </a:p>
          <a:p>
            <a:pPr>
              <a:defRPr/>
            </a:pPr>
            <a:endParaRPr lang="ja-JP" altLang="en-US" sz="2000" b="1" dirty="0">
              <a:ea typeface="ＭＳ Ｐゴシック" charset="-128"/>
            </a:endParaRPr>
          </a:p>
          <a:p>
            <a:pPr algn="ctr">
              <a:defRPr/>
            </a:pPr>
            <a:r>
              <a:rPr lang="ja-JP" altLang="en-US" sz="2000" b="1" dirty="0">
                <a:ea typeface="ＭＳ Ｐゴシック" charset="-128"/>
              </a:rPr>
              <a:t>無災害　会社も社会も　好循環</a:t>
            </a:r>
          </a:p>
        </p:txBody>
      </p:sp>
      <p:sp>
        <p:nvSpPr>
          <p:cNvPr id="7" name="テキスト ボックス 6">
            <a:extLst>
              <a:ext uri="{FF2B5EF4-FFF2-40B4-BE49-F238E27FC236}">
                <a16:creationId xmlns:a16="http://schemas.microsoft.com/office/drawing/2014/main" id="{4E394B20-DE1E-4F7D-B9C4-D659CA9F5E1E}"/>
              </a:ext>
            </a:extLst>
          </p:cNvPr>
          <p:cNvSpPr txBox="1"/>
          <p:nvPr/>
        </p:nvSpPr>
        <p:spPr>
          <a:xfrm>
            <a:off x="2674938" y="4065589"/>
            <a:ext cx="7224712" cy="1908175"/>
          </a:xfrm>
          <a:prstGeom prst="rect">
            <a:avLst/>
          </a:prstGeom>
          <a:noFill/>
          <a:ln>
            <a:solidFill>
              <a:schemeClr val="accent6">
                <a:lumMod val="75000"/>
              </a:schemeClr>
            </a:solidFill>
          </a:ln>
        </p:spPr>
        <p:txBody>
          <a:bodyPr>
            <a:spAutoFit/>
          </a:bodyPr>
          <a:lstStyle/>
          <a:p>
            <a:pPr>
              <a:defRPr/>
            </a:pPr>
            <a:endParaRPr lang="en-US" altLang="ja-JP" dirty="0">
              <a:ea typeface="ＭＳ Ｐゴシック" charset="-128"/>
            </a:endParaRPr>
          </a:p>
          <a:p>
            <a:pPr algn="ctr">
              <a:defRPr/>
            </a:pPr>
            <a:r>
              <a:rPr lang="ja-JP" altLang="en-US" sz="2000" b="1" dirty="0">
                <a:ea typeface="ＭＳ Ｐゴシック" charset="-128"/>
              </a:rPr>
              <a:t>トップが率先みんなの創意　つみ取ろう職場の危険</a:t>
            </a:r>
          </a:p>
          <a:p>
            <a:pPr algn="ctr">
              <a:defRPr/>
            </a:pPr>
            <a:endParaRPr lang="ja-JP" altLang="en-US" sz="2000" b="1" dirty="0">
              <a:ea typeface="ＭＳ Ｐゴシック" charset="-128"/>
            </a:endParaRPr>
          </a:p>
          <a:p>
            <a:pPr algn="ctr">
              <a:defRPr/>
            </a:pPr>
            <a:r>
              <a:rPr lang="ja-JP" altLang="en-US" sz="2000" b="1" dirty="0">
                <a:ea typeface="ＭＳ Ｐゴシック" charset="-128"/>
              </a:rPr>
              <a:t>気持ちよい仕事は社員の笑顔から</a:t>
            </a:r>
            <a:endParaRPr lang="en-US" altLang="ja-JP" sz="2000" b="1" dirty="0">
              <a:ea typeface="ＭＳ Ｐゴシック" charset="-128"/>
            </a:endParaRPr>
          </a:p>
          <a:p>
            <a:pPr algn="ctr">
              <a:defRPr/>
            </a:pPr>
            <a:endParaRPr lang="ja-JP" altLang="en-US" sz="2000" b="1" dirty="0">
              <a:ea typeface="ＭＳ Ｐゴシック" charset="-128"/>
            </a:endParaRPr>
          </a:p>
          <a:p>
            <a:pPr algn="ctr">
              <a:defRPr/>
            </a:pPr>
            <a:r>
              <a:rPr lang="ja-JP" altLang="en-US" sz="2000" b="1" dirty="0">
                <a:ea typeface="ＭＳ Ｐゴシック" charset="-128"/>
              </a:rPr>
              <a:t>トップダウンで事故ダウン！</a:t>
            </a:r>
          </a:p>
        </p:txBody>
      </p:sp>
      <p:sp>
        <p:nvSpPr>
          <p:cNvPr id="9" name="テキスト ボックス 8">
            <a:extLst>
              <a:ext uri="{FF2B5EF4-FFF2-40B4-BE49-F238E27FC236}">
                <a16:creationId xmlns:a16="http://schemas.microsoft.com/office/drawing/2014/main" id="{87B940DB-8422-E7E1-85B9-E0B65C19CCE9}"/>
              </a:ext>
            </a:extLst>
          </p:cNvPr>
          <p:cNvSpPr txBox="1"/>
          <p:nvPr/>
        </p:nvSpPr>
        <p:spPr>
          <a:xfrm>
            <a:off x="2674938" y="1270001"/>
            <a:ext cx="7212012" cy="677863"/>
          </a:xfrm>
          <a:prstGeom prst="rect">
            <a:avLst/>
          </a:prstGeom>
          <a:noFill/>
          <a:ln>
            <a:solidFill>
              <a:schemeClr val="accent6">
                <a:lumMod val="75000"/>
              </a:schemeClr>
            </a:solidFill>
          </a:ln>
        </p:spPr>
        <p:txBody>
          <a:bodyPr>
            <a:spAutoFit/>
          </a:bodyPr>
          <a:lstStyle/>
          <a:p>
            <a:pPr>
              <a:defRPr/>
            </a:pPr>
            <a:endParaRPr lang="en-US" altLang="ja-JP" dirty="0">
              <a:solidFill>
                <a:prstClr val="black"/>
              </a:solidFill>
              <a:ea typeface="ＭＳ Ｐゴシック" charset="-128"/>
            </a:endParaRPr>
          </a:p>
          <a:p>
            <a:pPr algn="ctr">
              <a:defRPr/>
            </a:pPr>
            <a:r>
              <a:rPr lang="ja-JP" altLang="en-US" sz="2000" b="1" dirty="0">
                <a:solidFill>
                  <a:prstClr val="black"/>
                </a:solidFill>
                <a:ea typeface="ＭＳ Ｐゴシック" charset="-128"/>
              </a:rPr>
              <a:t>労働災害ゼロ目指し　まずはトップのキックオフ</a:t>
            </a:r>
            <a:endParaRPr lang="en-US" altLang="ja-JP" sz="2000" b="1" dirty="0">
              <a:solidFill>
                <a:prstClr val="black"/>
              </a:solidFill>
              <a:ea typeface="ＭＳ Ｐゴシック" charset="-128"/>
            </a:endParaRPr>
          </a:p>
        </p:txBody>
      </p:sp>
      <p:sp>
        <p:nvSpPr>
          <p:cNvPr id="38918" name="テキスト ボックス 9">
            <a:extLst>
              <a:ext uri="{FF2B5EF4-FFF2-40B4-BE49-F238E27FC236}">
                <a16:creationId xmlns:a16="http://schemas.microsoft.com/office/drawing/2014/main" id="{C6F65D8E-3B49-0686-27AE-D7FEFCD5F5B9}"/>
              </a:ext>
            </a:extLst>
          </p:cNvPr>
          <p:cNvSpPr txBox="1">
            <a:spLocks noChangeArrowheads="1"/>
          </p:cNvSpPr>
          <p:nvPr/>
        </p:nvSpPr>
        <p:spPr bwMode="auto">
          <a:xfrm>
            <a:off x="5010150" y="1069975"/>
            <a:ext cx="2332038" cy="40005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2000" b="1" dirty="0">
                <a:latin typeface="Times New Roman" panose="02020603050405020304" pitchFamily="18" charset="0"/>
                <a:ea typeface="ＭＳ Ｐゴシック" panose="020B0600070205080204" pitchFamily="50" charset="-128"/>
              </a:rPr>
              <a:t>安全衛生委員長賞</a:t>
            </a:r>
          </a:p>
        </p:txBody>
      </p:sp>
      <p:sp>
        <p:nvSpPr>
          <p:cNvPr id="38919" name="テキスト ボックス 10">
            <a:extLst>
              <a:ext uri="{FF2B5EF4-FFF2-40B4-BE49-F238E27FC236}">
                <a16:creationId xmlns:a16="http://schemas.microsoft.com/office/drawing/2014/main" id="{B39F5100-D415-FA38-E3D4-3ADB9E996426}"/>
              </a:ext>
            </a:extLst>
          </p:cNvPr>
          <p:cNvSpPr txBox="1">
            <a:spLocks noChangeArrowheads="1"/>
          </p:cNvSpPr>
          <p:nvPr/>
        </p:nvSpPr>
        <p:spPr bwMode="auto">
          <a:xfrm>
            <a:off x="5072063" y="2157413"/>
            <a:ext cx="2203450" cy="40005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2000" b="1" dirty="0">
                <a:latin typeface="Times New Roman" panose="02020603050405020304" pitchFamily="18" charset="0"/>
                <a:ea typeface="ＭＳ Ｐゴシック" panose="020B0600070205080204" pitchFamily="50" charset="-128"/>
              </a:rPr>
              <a:t>優秀賞</a:t>
            </a:r>
          </a:p>
        </p:txBody>
      </p:sp>
      <p:sp>
        <p:nvSpPr>
          <p:cNvPr id="38920" name="テキスト ボックス 11">
            <a:extLst>
              <a:ext uri="{FF2B5EF4-FFF2-40B4-BE49-F238E27FC236}">
                <a16:creationId xmlns:a16="http://schemas.microsoft.com/office/drawing/2014/main" id="{AA537685-564A-F2B5-555A-FEEDDDAFFC0C}"/>
              </a:ext>
            </a:extLst>
          </p:cNvPr>
          <p:cNvSpPr txBox="1">
            <a:spLocks noChangeArrowheads="1"/>
          </p:cNvSpPr>
          <p:nvPr/>
        </p:nvSpPr>
        <p:spPr bwMode="auto">
          <a:xfrm>
            <a:off x="5103813" y="3875088"/>
            <a:ext cx="2203450" cy="40005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750"/>
              </a:spcBef>
              <a:buFont typeface="Arial" panose="020B0604020202020204" pitchFamily="34" charset="0"/>
              <a:buChar char="•"/>
              <a:defRPr kumimoji="1" sz="2100">
                <a:solidFill>
                  <a:schemeClr val="tx1"/>
                </a:solidFill>
                <a:latin typeface="游ゴシック" panose="020B0400000000000000" pitchFamily="50" charset="-128"/>
                <a:ea typeface="游ゴシック" panose="020B0400000000000000" pitchFamily="50" charset="-128"/>
              </a:defRPr>
            </a:lvl1pPr>
            <a:lvl2pPr marL="742950" indent="-285750">
              <a:lnSpc>
                <a:spcPct val="90000"/>
              </a:lnSpc>
              <a:spcBef>
                <a:spcPts val="375"/>
              </a:spcBef>
              <a:buFont typeface="Arial" panose="020B0604020202020204" pitchFamily="34" charset="0"/>
              <a:buChar char="•"/>
              <a:defRPr kumimoji="1">
                <a:solidFill>
                  <a:schemeClr val="tx1"/>
                </a:solidFill>
                <a:latin typeface="游ゴシック" panose="020B0400000000000000" pitchFamily="50" charset="-128"/>
                <a:ea typeface="游ゴシック" panose="020B0400000000000000" pitchFamily="50" charset="-128"/>
              </a:defRPr>
            </a:lvl2pPr>
            <a:lvl3pPr marL="1143000" indent="-228600">
              <a:lnSpc>
                <a:spcPct val="90000"/>
              </a:lnSpc>
              <a:spcBef>
                <a:spcPts val="375"/>
              </a:spcBef>
              <a:buFont typeface="Arial" panose="020B0604020202020204" pitchFamily="34" charset="0"/>
              <a:buChar char="•"/>
              <a:defRPr kumimoji="1" sz="1500">
                <a:solidFill>
                  <a:schemeClr val="tx1"/>
                </a:solidFill>
                <a:latin typeface="游ゴシック" panose="020B0400000000000000" pitchFamily="50" charset="-128"/>
                <a:ea typeface="游ゴシック" panose="020B0400000000000000" pitchFamily="50" charset="-128"/>
              </a:defRPr>
            </a:lvl3pPr>
            <a:lvl4pPr marL="16002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4pPr>
            <a:lvl5pPr marL="2057400" indent="-228600">
              <a:lnSpc>
                <a:spcPct val="90000"/>
              </a:lnSpc>
              <a:spcBef>
                <a:spcPts val="375"/>
              </a:spcBef>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lnSpc>
                <a:spcPct val="90000"/>
              </a:lnSpc>
              <a:spcBef>
                <a:spcPts val="375"/>
              </a:spcBef>
              <a:spcAft>
                <a:spcPct val="0"/>
              </a:spcAft>
              <a:buFont typeface="Arial" panose="020B0604020202020204" pitchFamily="34" charset="0"/>
              <a:buChar char="•"/>
              <a:defRPr kumimoji="1" sz="1300">
                <a:solidFill>
                  <a:schemeClr val="tx1"/>
                </a:solidFill>
                <a:latin typeface="游ゴシック" panose="020B0400000000000000" pitchFamily="50" charset="-128"/>
                <a:ea typeface="游ゴシック" panose="020B0400000000000000" pitchFamily="50" charset="-128"/>
              </a:defRPr>
            </a:lvl9pPr>
          </a:lstStyle>
          <a:p>
            <a:pPr algn="ctr" eaLnBrk="1" hangingPunct="1">
              <a:lnSpc>
                <a:spcPct val="100000"/>
              </a:lnSpc>
              <a:spcBef>
                <a:spcPct val="0"/>
              </a:spcBef>
              <a:buFontTx/>
              <a:buNone/>
            </a:pPr>
            <a:r>
              <a:rPr lang="ja-JP" altLang="en-US" sz="2000" b="1" dirty="0">
                <a:latin typeface="Times New Roman" panose="02020603050405020304" pitchFamily="18" charset="0"/>
                <a:ea typeface="ＭＳ Ｐゴシック" panose="020B0600070205080204" pitchFamily="50" charset="-128"/>
              </a:rPr>
              <a:t>佳作</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txBox="1">
            <a:spLocks/>
          </p:cNvSpPr>
          <p:nvPr/>
        </p:nvSpPr>
        <p:spPr>
          <a:xfrm>
            <a:off x="1524000" y="3602038"/>
            <a:ext cx="9144000" cy="1655762"/>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None/>
            </a:pPr>
            <a:endParaRPr lang="ja-JP" altLang="en-US" dirty="0"/>
          </a:p>
        </p:txBody>
      </p:sp>
      <p:sp>
        <p:nvSpPr>
          <p:cNvPr id="5" name="タイトル 1">
            <a:extLst>
              <a:ext uri="{FF2B5EF4-FFF2-40B4-BE49-F238E27FC236}">
                <a16:creationId xmlns:a16="http://schemas.microsoft.com/office/drawing/2014/main" id="{3846D893-750A-4748-9435-CAD792D558D4}"/>
              </a:ext>
            </a:extLst>
          </p:cNvPr>
          <p:cNvSpPr txBox="1">
            <a:spLocks/>
          </p:cNvSpPr>
          <p:nvPr/>
        </p:nvSpPr>
        <p:spPr>
          <a:xfrm>
            <a:off x="838202" y="365126"/>
            <a:ext cx="10515600" cy="964075"/>
          </a:xfrm>
          <a:prstGeom prst="rect">
            <a:avLst/>
          </a:prstGeom>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spcAft>
                <a:spcPts val="600"/>
              </a:spcAft>
            </a:pPr>
            <a:r>
              <a:rPr lang="ja-JP" altLang="en-US" sz="3200"/>
              <a:t>１．１　休業４日以上の死傷者数と死亡者数の推移</a:t>
            </a:r>
          </a:p>
        </p:txBody>
      </p:sp>
      <p:graphicFrame>
        <p:nvGraphicFramePr>
          <p:cNvPr id="36" name="コンテンツ プレースホルダー 29">
            <a:extLst>
              <a:ext uri="{FF2B5EF4-FFF2-40B4-BE49-F238E27FC236}">
                <a16:creationId xmlns:a16="http://schemas.microsoft.com/office/drawing/2014/main" id="{E921435C-771D-419A-B25B-4D2E78934E4C}"/>
              </a:ext>
            </a:extLst>
          </p:cNvPr>
          <p:cNvGraphicFramePr>
            <a:graphicFrameLocks/>
          </p:cNvGraphicFramePr>
          <p:nvPr/>
        </p:nvGraphicFramePr>
        <p:xfrm>
          <a:off x="0" y="1109472"/>
          <a:ext cx="6107503" cy="50674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7" name="コンテンツ プレースホルダー 25">
            <a:extLst>
              <a:ext uri="{FF2B5EF4-FFF2-40B4-BE49-F238E27FC236}">
                <a16:creationId xmlns:a16="http://schemas.microsoft.com/office/drawing/2014/main" id="{A76E2B54-8E87-4B31-B021-B125EDEC27AE}"/>
              </a:ext>
            </a:extLst>
          </p:cNvPr>
          <p:cNvGraphicFramePr>
            <a:graphicFrameLocks/>
          </p:cNvGraphicFramePr>
          <p:nvPr/>
        </p:nvGraphicFramePr>
        <p:xfrm>
          <a:off x="6236898" y="1121664"/>
          <a:ext cx="5772222" cy="4920363"/>
        </p:xfrm>
        <a:graphic>
          <a:graphicData uri="http://schemas.openxmlformats.org/drawingml/2006/chart">
            <c:chart xmlns:c="http://schemas.openxmlformats.org/drawingml/2006/chart" xmlns:r="http://schemas.openxmlformats.org/officeDocument/2006/relationships" r:id="rId4"/>
          </a:graphicData>
        </a:graphic>
      </p:graphicFrame>
      <p:cxnSp>
        <p:nvCxnSpPr>
          <p:cNvPr id="38" name="直線矢印コネクタ 37">
            <a:extLst>
              <a:ext uri="{FF2B5EF4-FFF2-40B4-BE49-F238E27FC236}">
                <a16:creationId xmlns:a16="http://schemas.microsoft.com/office/drawing/2014/main" id="{B346D42F-E780-43C1-BC26-B90011C12671}"/>
              </a:ext>
            </a:extLst>
          </p:cNvPr>
          <p:cNvCxnSpPr>
            <a:cxnSpLocks/>
          </p:cNvCxnSpPr>
          <p:nvPr/>
        </p:nvCxnSpPr>
        <p:spPr>
          <a:xfrm flipV="1">
            <a:off x="683529" y="1998013"/>
            <a:ext cx="5058465" cy="83349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8BA131BE-9A2B-4BE9-A5A2-A1E48EB75179}"/>
              </a:ext>
            </a:extLst>
          </p:cNvPr>
          <p:cNvCxnSpPr/>
          <p:nvPr/>
        </p:nvCxnSpPr>
        <p:spPr>
          <a:xfrm flipV="1">
            <a:off x="6823186" y="2042353"/>
            <a:ext cx="408816" cy="444562"/>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0" name="正方形/長方形 39">
            <a:extLst>
              <a:ext uri="{FF2B5EF4-FFF2-40B4-BE49-F238E27FC236}">
                <a16:creationId xmlns:a16="http://schemas.microsoft.com/office/drawing/2014/main" id="{51F3DE53-D59E-4078-B0B7-5248B7612915}"/>
              </a:ext>
            </a:extLst>
          </p:cNvPr>
          <p:cNvSpPr/>
          <p:nvPr/>
        </p:nvSpPr>
        <p:spPr>
          <a:xfrm>
            <a:off x="8668141" y="6196395"/>
            <a:ext cx="3340979" cy="276999"/>
          </a:xfrm>
          <a:prstGeom prst="rect">
            <a:avLst/>
          </a:prstGeom>
        </p:spPr>
        <p:txBody>
          <a:bodyPr wrap="none">
            <a:spAutoFit/>
          </a:bodyPr>
          <a:lstStyle/>
          <a:p>
            <a:r>
              <a:rPr lang="ja-JP" altLang="en-US" sz="1200" dirty="0"/>
              <a:t>データ出典：厚生労働省「職場のあんぜんサイト」</a:t>
            </a:r>
            <a:endParaRPr lang="en-US" altLang="ja-JP" sz="1200" dirty="0"/>
          </a:p>
        </p:txBody>
      </p:sp>
      <p:cxnSp>
        <p:nvCxnSpPr>
          <p:cNvPr id="41" name="直線矢印コネクタ 40">
            <a:extLst>
              <a:ext uri="{FF2B5EF4-FFF2-40B4-BE49-F238E27FC236}">
                <a16:creationId xmlns:a16="http://schemas.microsoft.com/office/drawing/2014/main" id="{DE5B1DB6-6818-4B7F-B7E6-71486B1647DE}"/>
              </a:ext>
            </a:extLst>
          </p:cNvPr>
          <p:cNvCxnSpPr>
            <a:cxnSpLocks/>
          </p:cNvCxnSpPr>
          <p:nvPr/>
        </p:nvCxnSpPr>
        <p:spPr>
          <a:xfrm>
            <a:off x="7423325" y="2042353"/>
            <a:ext cx="1823545" cy="1386647"/>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2FFD8286-BECE-497E-B629-76A73417D1D4}"/>
              </a:ext>
            </a:extLst>
          </p:cNvPr>
          <p:cNvCxnSpPr/>
          <p:nvPr/>
        </p:nvCxnSpPr>
        <p:spPr>
          <a:xfrm>
            <a:off x="6913266" y="3200067"/>
            <a:ext cx="4704756" cy="0"/>
          </a:xfrm>
          <a:prstGeom prst="straightConnector1">
            <a:avLst/>
          </a:prstGeom>
          <a:ln w="31750">
            <a:solidFill>
              <a:schemeClr val="accent4"/>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4" name="スライド番号プレースホルダー 3">
            <a:extLst>
              <a:ext uri="{FF2B5EF4-FFF2-40B4-BE49-F238E27FC236}">
                <a16:creationId xmlns:a16="http://schemas.microsoft.com/office/drawing/2014/main" id="{359DC8B3-0BE8-4B3B-B983-458A9A821458}"/>
              </a:ext>
            </a:extLst>
          </p:cNvPr>
          <p:cNvSpPr>
            <a:spLocks noGrp="1"/>
          </p:cNvSpPr>
          <p:nvPr>
            <p:ph type="sldNum" sz="quarter" idx="12"/>
          </p:nvPr>
        </p:nvSpPr>
        <p:spPr>
          <a:xfrm>
            <a:off x="8610600" y="6356350"/>
            <a:ext cx="2743200" cy="365125"/>
          </a:xfrm>
        </p:spPr>
        <p:txBody>
          <a:bodyPr/>
          <a:lstStyle/>
          <a:p>
            <a:fld id="{98455550-6FDE-4DE9-B078-D8DADF50C2F7}" type="slidenum">
              <a:rPr kumimoji="1" lang="ja-JP" altLang="en-US" sz="1800" smtClean="0"/>
              <a:t>2</a:t>
            </a:fld>
            <a:endParaRPr kumimoji="1" lang="ja-JP" altLang="en-US" sz="1800" dirty="0"/>
          </a:p>
        </p:txBody>
      </p:sp>
      <p:pic>
        <p:nvPicPr>
          <p:cNvPr id="2" name="図 1">
            <a:extLst>
              <a:ext uri="{FF2B5EF4-FFF2-40B4-BE49-F238E27FC236}">
                <a16:creationId xmlns:a16="http://schemas.microsoft.com/office/drawing/2014/main" id="{0C9D544A-82A5-9D0E-6675-55A2BEF5CAA2}"/>
              </a:ext>
            </a:extLst>
          </p:cNvPr>
          <p:cNvPicPr>
            <a:picLocks noChangeAspect="1"/>
          </p:cNvPicPr>
          <p:nvPr/>
        </p:nvPicPr>
        <p:blipFill>
          <a:blip r:embed="rId5"/>
          <a:stretch>
            <a:fillRect/>
          </a:stretch>
        </p:blipFill>
        <p:spPr>
          <a:xfrm>
            <a:off x="3826395" y="6066012"/>
            <a:ext cx="4773582" cy="377985"/>
          </a:xfrm>
          <a:prstGeom prst="rect">
            <a:avLst/>
          </a:prstGeom>
        </p:spPr>
      </p:pic>
    </p:spTree>
    <p:extLst>
      <p:ext uri="{BB962C8B-B14F-4D97-AF65-F5344CB8AC3E}">
        <p14:creationId xmlns:p14="http://schemas.microsoft.com/office/powerpoint/2010/main" val="3443196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838202" y="382379"/>
            <a:ext cx="10515600" cy="840677"/>
          </a:xfrm>
          <a:prstGeom prst="rect">
            <a:avLst/>
          </a:prstGeom>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t>１．２　度数率と強度率（令和５年）</a:t>
            </a:r>
          </a:p>
        </p:txBody>
      </p:sp>
      <p:sp>
        <p:nvSpPr>
          <p:cNvPr id="3" name="コンテンツ プレースホルダー 2"/>
          <p:cNvSpPr txBox="1">
            <a:spLocks/>
          </p:cNvSpPr>
          <p:nvPr/>
        </p:nvSpPr>
        <p:spPr>
          <a:xfrm>
            <a:off x="838199" y="5351132"/>
            <a:ext cx="10822073" cy="1618392"/>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800" dirty="0"/>
              <a:t>度数率＝　　　　　　　　　　　　　　　　　　　</a:t>
            </a:r>
            <a:r>
              <a:rPr lang="en-US" altLang="ja-JP" sz="1800" dirty="0"/>
              <a:t>×</a:t>
            </a:r>
            <a:r>
              <a:rPr lang="ja-JP" altLang="en-US" sz="1800" dirty="0"/>
              <a:t>１，０００，０００　（→延べ労働時間１００万時間当たりの死傷者数）</a:t>
            </a:r>
            <a:endParaRPr lang="en-US" altLang="ja-JP" sz="1800" dirty="0"/>
          </a:p>
          <a:p>
            <a:pPr marL="0" indent="0">
              <a:buFont typeface="Arial" panose="020B0604020202020204" pitchFamily="34" charset="0"/>
              <a:buNone/>
            </a:pPr>
            <a:r>
              <a:rPr lang="ja-JP" altLang="en-US" sz="1800" dirty="0"/>
              <a:t>　　　　　　　　　</a:t>
            </a:r>
            <a:endParaRPr lang="en-US" altLang="ja-JP" sz="1800" dirty="0"/>
          </a:p>
          <a:p>
            <a:pPr marL="0" indent="0">
              <a:buFont typeface="Arial" panose="020B0604020202020204" pitchFamily="34" charset="0"/>
              <a:buNone/>
            </a:pPr>
            <a:r>
              <a:rPr lang="ja-JP" altLang="en-US" sz="1800" dirty="0"/>
              <a:t>　　　　　　　　　</a:t>
            </a:r>
            <a:endParaRPr lang="en-US" altLang="ja-JP" sz="1800" dirty="0"/>
          </a:p>
          <a:p>
            <a:pPr marL="0" indent="0">
              <a:buFont typeface="Arial" panose="020B0604020202020204" pitchFamily="34" charset="0"/>
              <a:buNone/>
            </a:pPr>
            <a:r>
              <a:rPr lang="ja-JP" altLang="en-US" sz="1800" dirty="0"/>
              <a:t>強度率＝　　　　　　　　　　　　　　　　　　　</a:t>
            </a:r>
            <a:r>
              <a:rPr lang="en-US" altLang="ja-JP" sz="1800" dirty="0"/>
              <a:t>×</a:t>
            </a:r>
            <a:r>
              <a:rPr lang="ja-JP" altLang="en-US" sz="1800" dirty="0"/>
              <a:t>１，０００　　　　　（→延べ労働時間１千時間当たりの労働損失日数）</a:t>
            </a:r>
            <a:endParaRPr lang="en-US" altLang="ja-JP" sz="1800" dirty="0"/>
          </a:p>
          <a:p>
            <a:pPr marL="0" indent="0">
              <a:buFont typeface="Arial" panose="020B0604020202020204" pitchFamily="34" charset="0"/>
              <a:buNone/>
            </a:pPr>
            <a:r>
              <a:rPr lang="ja-JP" altLang="en-US" sz="1800" dirty="0"/>
              <a:t>　　　　　　　　　</a:t>
            </a:r>
          </a:p>
        </p:txBody>
      </p:sp>
      <p:graphicFrame>
        <p:nvGraphicFramePr>
          <p:cNvPr id="4" name="表 3"/>
          <p:cNvGraphicFramePr>
            <a:graphicFrameLocks noGrp="1"/>
          </p:cNvGraphicFramePr>
          <p:nvPr/>
        </p:nvGraphicFramePr>
        <p:xfrm>
          <a:off x="984739" y="1223055"/>
          <a:ext cx="10148838" cy="2117409"/>
        </p:xfrm>
        <a:graphic>
          <a:graphicData uri="http://schemas.openxmlformats.org/drawingml/2006/table">
            <a:tbl>
              <a:tblPr firstRow="1" bandRow="1">
                <a:tableStyleId>{5C22544A-7EE6-4342-B048-85BDC9FD1C3A}</a:tableStyleId>
              </a:tblPr>
              <a:tblGrid>
                <a:gridCol w="3382946">
                  <a:extLst>
                    <a:ext uri="{9D8B030D-6E8A-4147-A177-3AD203B41FA5}">
                      <a16:colId xmlns:a16="http://schemas.microsoft.com/office/drawing/2014/main" val="20000"/>
                    </a:ext>
                  </a:extLst>
                </a:gridCol>
                <a:gridCol w="3382946">
                  <a:extLst>
                    <a:ext uri="{9D8B030D-6E8A-4147-A177-3AD203B41FA5}">
                      <a16:colId xmlns:a16="http://schemas.microsoft.com/office/drawing/2014/main" val="20001"/>
                    </a:ext>
                  </a:extLst>
                </a:gridCol>
                <a:gridCol w="3382946">
                  <a:extLst>
                    <a:ext uri="{9D8B030D-6E8A-4147-A177-3AD203B41FA5}">
                      <a16:colId xmlns:a16="http://schemas.microsoft.com/office/drawing/2014/main" val="20002"/>
                    </a:ext>
                  </a:extLst>
                </a:gridCol>
              </a:tblGrid>
              <a:tr h="1197293">
                <a:tc>
                  <a:txBody>
                    <a:bodyPr/>
                    <a:lstStyle/>
                    <a:p>
                      <a:endParaRPr kumimoji="1" lang="ja-JP" altLang="en-US" sz="2400" dirty="0"/>
                    </a:p>
                  </a:txBody>
                  <a:tcPr/>
                </a:tc>
                <a:tc>
                  <a:txBody>
                    <a:bodyPr/>
                    <a:lstStyle/>
                    <a:p>
                      <a:pPr algn="ctr"/>
                      <a:r>
                        <a:rPr kumimoji="1" lang="ja-JP" altLang="en-US" sz="2400" dirty="0"/>
                        <a:t>全産業</a:t>
                      </a:r>
                    </a:p>
                  </a:txBody>
                  <a:tcPr/>
                </a:tc>
                <a:tc>
                  <a:txBody>
                    <a:bodyPr/>
                    <a:lstStyle/>
                    <a:p>
                      <a:pPr algn="ctr"/>
                      <a:r>
                        <a:rPr kumimoji="1" lang="ja-JP" altLang="en-US" sz="2400" dirty="0"/>
                        <a:t>一廃・産廃処理業</a:t>
                      </a:r>
                    </a:p>
                  </a:txBody>
                  <a:tcPr/>
                </a:tc>
                <a:extLst>
                  <a:ext uri="{0D108BD9-81ED-4DB2-BD59-A6C34878D82A}">
                    <a16:rowId xmlns:a16="http://schemas.microsoft.com/office/drawing/2014/main" val="10000"/>
                  </a:ext>
                </a:extLst>
              </a:tr>
              <a:tr h="460058">
                <a:tc>
                  <a:txBody>
                    <a:bodyPr/>
                    <a:lstStyle/>
                    <a:p>
                      <a:r>
                        <a:rPr kumimoji="1" lang="ja-JP" altLang="en-US" sz="2400" dirty="0"/>
                        <a:t>度数率</a:t>
                      </a:r>
                    </a:p>
                  </a:txBody>
                  <a:tcPr/>
                </a:tc>
                <a:tc>
                  <a:txBody>
                    <a:bodyPr/>
                    <a:lstStyle/>
                    <a:p>
                      <a:pPr algn="r"/>
                      <a:r>
                        <a:rPr kumimoji="1" lang="ja-JP" altLang="en-US" sz="2400" dirty="0"/>
                        <a:t>２．１４</a:t>
                      </a:r>
                    </a:p>
                  </a:txBody>
                  <a:tcPr/>
                </a:tc>
                <a:tc>
                  <a:txBody>
                    <a:bodyPr/>
                    <a:lstStyle/>
                    <a:p>
                      <a:pPr algn="r"/>
                      <a:r>
                        <a:rPr kumimoji="1" lang="ja-JP" altLang="en-US" sz="2400" dirty="0"/>
                        <a:t>６．４２</a:t>
                      </a:r>
                    </a:p>
                  </a:txBody>
                  <a:tcPr/>
                </a:tc>
                <a:extLst>
                  <a:ext uri="{0D108BD9-81ED-4DB2-BD59-A6C34878D82A}">
                    <a16:rowId xmlns:a16="http://schemas.microsoft.com/office/drawing/2014/main" val="10001"/>
                  </a:ext>
                </a:extLst>
              </a:tr>
              <a:tr h="460058">
                <a:tc>
                  <a:txBody>
                    <a:bodyPr/>
                    <a:lstStyle/>
                    <a:p>
                      <a:r>
                        <a:rPr kumimoji="1" lang="ja-JP" altLang="en-US" sz="2400" dirty="0"/>
                        <a:t>強度率</a:t>
                      </a:r>
                    </a:p>
                  </a:txBody>
                  <a:tcPr/>
                </a:tc>
                <a:tc>
                  <a:txBody>
                    <a:bodyPr/>
                    <a:lstStyle/>
                    <a:p>
                      <a:pPr algn="r"/>
                      <a:r>
                        <a:rPr kumimoji="1" lang="ja-JP" altLang="en-US" sz="2400" dirty="0"/>
                        <a:t>０．０９</a:t>
                      </a:r>
                    </a:p>
                  </a:txBody>
                  <a:tcPr/>
                </a:tc>
                <a:tc>
                  <a:txBody>
                    <a:bodyPr/>
                    <a:lstStyle/>
                    <a:p>
                      <a:pPr algn="r"/>
                      <a:r>
                        <a:rPr kumimoji="1" lang="ja-JP" altLang="en-US" sz="2400" dirty="0"/>
                        <a:t>０．１８</a:t>
                      </a:r>
                    </a:p>
                  </a:txBody>
                  <a:tcPr/>
                </a:tc>
                <a:extLst>
                  <a:ext uri="{0D108BD9-81ED-4DB2-BD59-A6C34878D82A}">
                    <a16:rowId xmlns:a16="http://schemas.microsoft.com/office/drawing/2014/main" val="10002"/>
                  </a:ext>
                </a:extLst>
              </a:tr>
            </a:tbl>
          </a:graphicData>
        </a:graphic>
      </p:graphicFrame>
      <p:grpSp>
        <p:nvGrpSpPr>
          <p:cNvPr id="5" name="グループ化 4"/>
          <p:cNvGrpSpPr/>
          <p:nvPr/>
        </p:nvGrpSpPr>
        <p:grpSpPr>
          <a:xfrm>
            <a:off x="1848059" y="5098634"/>
            <a:ext cx="3225522" cy="1670152"/>
            <a:chOff x="1979524" y="3462148"/>
            <a:chExt cx="3225521" cy="1670152"/>
          </a:xfrm>
        </p:grpSpPr>
        <p:sp>
          <p:nvSpPr>
            <p:cNvPr id="6" name="テキスト ボックス 5"/>
            <p:cNvSpPr txBox="1"/>
            <p:nvPr/>
          </p:nvSpPr>
          <p:spPr>
            <a:xfrm>
              <a:off x="1979524" y="3462148"/>
              <a:ext cx="3225521" cy="369332"/>
            </a:xfrm>
            <a:prstGeom prst="rect">
              <a:avLst/>
            </a:prstGeom>
            <a:noFill/>
          </p:spPr>
          <p:txBody>
            <a:bodyPr wrap="square" rtlCol="0">
              <a:spAutoFit/>
            </a:bodyPr>
            <a:lstStyle/>
            <a:p>
              <a:r>
                <a:rPr lang="ja-JP" altLang="en-US" dirty="0"/>
                <a:t>労働災害による死傷者数</a:t>
              </a:r>
              <a:endParaRPr lang="en-US" altLang="ja-JP" dirty="0"/>
            </a:p>
          </p:txBody>
        </p:sp>
        <p:sp>
          <p:nvSpPr>
            <p:cNvPr id="7" name="テキスト ボックス 6"/>
            <p:cNvSpPr txBox="1"/>
            <p:nvPr/>
          </p:nvSpPr>
          <p:spPr>
            <a:xfrm>
              <a:off x="2260878" y="3825042"/>
              <a:ext cx="2903974" cy="369332"/>
            </a:xfrm>
            <a:prstGeom prst="rect">
              <a:avLst/>
            </a:prstGeom>
            <a:noFill/>
          </p:spPr>
          <p:txBody>
            <a:bodyPr wrap="square" rtlCol="0">
              <a:spAutoFit/>
            </a:bodyPr>
            <a:lstStyle/>
            <a:p>
              <a:r>
                <a:rPr lang="ja-JP" altLang="en-US" dirty="0"/>
                <a:t>延べ労働時間数</a:t>
              </a:r>
              <a:endParaRPr kumimoji="1" lang="ja-JP" altLang="en-US" dirty="0"/>
            </a:p>
          </p:txBody>
        </p:sp>
        <p:sp>
          <p:nvSpPr>
            <p:cNvPr id="8" name="テキスト ボックス 7"/>
            <p:cNvSpPr txBox="1"/>
            <p:nvPr/>
          </p:nvSpPr>
          <p:spPr>
            <a:xfrm>
              <a:off x="2260878" y="4372602"/>
              <a:ext cx="2019719" cy="369332"/>
            </a:xfrm>
            <a:prstGeom prst="rect">
              <a:avLst/>
            </a:prstGeom>
            <a:noFill/>
          </p:spPr>
          <p:txBody>
            <a:bodyPr wrap="square" rtlCol="0">
              <a:spAutoFit/>
            </a:bodyPr>
            <a:lstStyle/>
            <a:p>
              <a:r>
                <a:rPr lang="ja-JP" altLang="en-US" dirty="0"/>
                <a:t>労働損失日数</a:t>
              </a:r>
              <a:endParaRPr kumimoji="1" lang="ja-JP" altLang="en-US" dirty="0"/>
            </a:p>
          </p:txBody>
        </p:sp>
        <p:sp>
          <p:nvSpPr>
            <p:cNvPr id="9" name="テキスト ボックス 8"/>
            <p:cNvSpPr txBox="1"/>
            <p:nvPr/>
          </p:nvSpPr>
          <p:spPr>
            <a:xfrm>
              <a:off x="2260878" y="4762968"/>
              <a:ext cx="2019719" cy="369332"/>
            </a:xfrm>
            <a:prstGeom prst="rect">
              <a:avLst/>
            </a:prstGeom>
            <a:noFill/>
          </p:spPr>
          <p:txBody>
            <a:bodyPr wrap="square" rtlCol="0">
              <a:spAutoFit/>
            </a:bodyPr>
            <a:lstStyle/>
            <a:p>
              <a:r>
                <a:rPr lang="ja-JP" altLang="en-US" dirty="0"/>
                <a:t>延べ労働時間数</a:t>
              </a:r>
              <a:endParaRPr kumimoji="1" lang="ja-JP" altLang="en-US" dirty="0"/>
            </a:p>
          </p:txBody>
        </p:sp>
        <p:cxnSp>
          <p:nvCxnSpPr>
            <p:cNvPr id="10" name="直線コネクタ 9"/>
            <p:cNvCxnSpPr/>
            <p:nvPr/>
          </p:nvCxnSpPr>
          <p:spPr>
            <a:xfrm>
              <a:off x="1979524" y="3811285"/>
              <a:ext cx="2652765"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979524" y="4741934"/>
              <a:ext cx="2582427"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12" name="テキスト ボックス 11"/>
          <p:cNvSpPr txBox="1"/>
          <p:nvPr/>
        </p:nvSpPr>
        <p:spPr>
          <a:xfrm>
            <a:off x="518995" y="3303222"/>
            <a:ext cx="11460480" cy="1895391"/>
          </a:xfrm>
          <a:prstGeom prst="rect">
            <a:avLst/>
          </a:prstGeom>
          <a:noFill/>
        </p:spPr>
        <p:txBody>
          <a:bodyPr wrap="square" rtlCol="0">
            <a:spAutoFit/>
          </a:bodyPr>
          <a:lstStyle/>
          <a:p>
            <a:r>
              <a:rPr lang="ja-JP" altLang="en-US" sz="1600" dirty="0"/>
              <a:t>　　　　（</a:t>
            </a:r>
            <a:r>
              <a:rPr lang="en-US" altLang="ja-JP" sz="1600" dirty="0"/>
              <a:t>※</a:t>
            </a:r>
            <a:r>
              <a:rPr lang="ja-JP" altLang="en-US" sz="1600" dirty="0"/>
              <a:t>事業所規模１００人以上、産業廃棄物処理業のみのデータはなく一般・産業廃棄物処理業の合計）</a:t>
            </a:r>
            <a:endParaRPr lang="en-US" altLang="ja-JP" sz="1600" dirty="0"/>
          </a:p>
          <a:p>
            <a:pPr>
              <a:lnSpc>
                <a:spcPts val="1100"/>
              </a:lnSpc>
            </a:pPr>
            <a:endParaRPr lang="en-US" altLang="ja-JP" dirty="0"/>
          </a:p>
          <a:p>
            <a:pPr marL="285750" indent="-285750">
              <a:buFont typeface="Wingdings" panose="05000000000000000000" pitchFamily="2" charset="2"/>
              <a:buChar char="l"/>
            </a:pPr>
            <a:r>
              <a:rPr kumimoji="1" lang="ja-JP" altLang="en-US" dirty="0"/>
              <a:t>度数率：全産業は１．</a:t>
            </a:r>
            <a:r>
              <a:rPr lang="ja-JP" altLang="en-US" dirty="0"/>
              <a:t>６</a:t>
            </a:r>
            <a:r>
              <a:rPr kumimoji="1" lang="ja-JP" altLang="en-US" dirty="0"/>
              <a:t>前後で安定していたが、平成３０年から１．８台、令和３年から２．０台となり、悪化している。一廃・産廃処理廃業は、令和１～２年は６．８台、令和３年は７．３６と悪化したが、令和４年は６．５２、令和５年は</a:t>
            </a:r>
            <a:endParaRPr kumimoji="1" lang="en-US" altLang="ja-JP" dirty="0"/>
          </a:p>
          <a:p>
            <a:r>
              <a:rPr kumimoji="1" lang="ja-JP" altLang="en-US" dirty="0"/>
              <a:t>　　６．４２と改善した</a:t>
            </a:r>
            <a:r>
              <a:rPr lang="ja-JP" altLang="en-US" dirty="0"/>
              <a:t>。</a:t>
            </a:r>
            <a:endParaRPr kumimoji="1" lang="en-US" altLang="ja-JP" dirty="0"/>
          </a:p>
          <a:p>
            <a:pPr marL="285750" indent="-285750">
              <a:buFont typeface="Wingdings" panose="05000000000000000000" pitchFamily="2" charset="2"/>
              <a:buChar char="l"/>
            </a:pPr>
            <a:r>
              <a:rPr lang="ja-JP" altLang="en-US" dirty="0"/>
              <a:t>強度率：全産業は横ばい。一廃・産廃処理業は平成２９年以降改善傾向にあったが、令和２年は０．４８と悪化、</a:t>
            </a:r>
            <a:endParaRPr lang="en-US" altLang="ja-JP" dirty="0"/>
          </a:p>
          <a:p>
            <a:r>
              <a:rPr lang="ja-JP" altLang="en-US" dirty="0"/>
              <a:t>　　令和３年は０．１７と改善、令和４年は０．５１と悪化した。</a:t>
            </a:r>
            <a:endParaRPr kumimoji="1" lang="ja-JP" altLang="en-US" dirty="0"/>
          </a:p>
        </p:txBody>
      </p:sp>
      <p:sp>
        <p:nvSpPr>
          <p:cNvPr id="13" name="テキスト ボックス 12"/>
          <p:cNvSpPr txBox="1"/>
          <p:nvPr/>
        </p:nvSpPr>
        <p:spPr>
          <a:xfrm>
            <a:off x="8129117" y="2730309"/>
            <a:ext cx="3305908" cy="276999"/>
          </a:xfrm>
          <a:prstGeom prst="rect">
            <a:avLst/>
          </a:prstGeom>
          <a:noFill/>
        </p:spPr>
        <p:txBody>
          <a:bodyPr wrap="square" rtlCol="0">
            <a:spAutoFit/>
          </a:bodyPr>
          <a:lstStyle/>
          <a:p>
            <a:r>
              <a:rPr kumimoji="1" lang="ja-JP" altLang="en-US" sz="1200" dirty="0"/>
              <a:t>データ出典：厚生労働省「労働災害動向調査」</a:t>
            </a:r>
          </a:p>
        </p:txBody>
      </p:sp>
      <p:sp>
        <p:nvSpPr>
          <p:cNvPr id="15" name="スライド番号プレースホルダー 14"/>
          <p:cNvSpPr>
            <a:spLocks noGrp="1"/>
          </p:cNvSpPr>
          <p:nvPr>
            <p:ph type="sldNum" sz="quarter" idx="12"/>
          </p:nvPr>
        </p:nvSpPr>
        <p:spPr/>
        <p:txBody>
          <a:bodyPr/>
          <a:lstStyle/>
          <a:p>
            <a:fld id="{214EC2ED-0AB1-43E7-B019-B190554BF707}" type="slidenum">
              <a:rPr kumimoji="1" lang="ja-JP" altLang="en-US" sz="1800" smtClean="0"/>
              <a:t>3</a:t>
            </a:fld>
            <a:endParaRPr kumimoji="1" lang="ja-JP" altLang="en-US" sz="1800" dirty="0"/>
          </a:p>
        </p:txBody>
      </p:sp>
    </p:spTree>
    <p:extLst>
      <p:ext uri="{BB962C8B-B14F-4D97-AF65-F5344CB8AC3E}">
        <p14:creationId xmlns:p14="http://schemas.microsoft.com/office/powerpoint/2010/main" val="2479248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txBox="1">
            <a:spLocks/>
          </p:cNvSpPr>
          <p:nvPr/>
        </p:nvSpPr>
        <p:spPr>
          <a:xfrm>
            <a:off x="1524000" y="3602038"/>
            <a:ext cx="9144000" cy="1655762"/>
          </a:xfrm>
          <a:prstGeom prst="rect">
            <a:avLst/>
          </a:prstGeom>
        </p:spPr>
        <p:txBody>
          <a:bodyPr anchor="b"/>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None/>
            </a:pPr>
            <a:endParaRPr lang="ja-JP" altLang="en-US" dirty="0"/>
          </a:p>
        </p:txBody>
      </p:sp>
      <p:graphicFrame>
        <p:nvGraphicFramePr>
          <p:cNvPr id="5" name="コンテンツ プレースホルダー 3">
            <a:extLst>
              <a:ext uri="{FF2B5EF4-FFF2-40B4-BE49-F238E27FC236}">
                <a16:creationId xmlns:a16="http://schemas.microsoft.com/office/drawing/2014/main" id="{54A1467C-F586-4A91-8BD4-26D167B87958}"/>
              </a:ext>
            </a:extLst>
          </p:cNvPr>
          <p:cNvGraphicFramePr>
            <a:graphicFrameLocks/>
          </p:cNvGraphicFramePr>
          <p:nvPr>
            <p:extLst>
              <p:ext uri="{D42A27DB-BD31-4B8C-83A1-F6EECF244321}">
                <p14:modId xmlns:p14="http://schemas.microsoft.com/office/powerpoint/2010/main" val="2556712601"/>
              </p:ext>
            </p:extLst>
          </p:nvPr>
        </p:nvGraphicFramePr>
        <p:xfrm>
          <a:off x="554636" y="944688"/>
          <a:ext cx="10799164" cy="4688840"/>
        </p:xfrm>
        <a:graphic>
          <a:graphicData uri="http://schemas.openxmlformats.org/drawingml/2006/table">
            <a:tbl>
              <a:tblPr firstRow="1" bandRow="1">
                <a:tableStyleId>{5C22544A-7EE6-4342-B048-85BDC9FD1C3A}</a:tableStyleId>
              </a:tblPr>
              <a:tblGrid>
                <a:gridCol w="1246371">
                  <a:extLst>
                    <a:ext uri="{9D8B030D-6E8A-4147-A177-3AD203B41FA5}">
                      <a16:colId xmlns:a16="http://schemas.microsoft.com/office/drawing/2014/main" val="20000"/>
                    </a:ext>
                  </a:extLst>
                </a:gridCol>
                <a:gridCol w="7223072">
                  <a:extLst>
                    <a:ext uri="{9D8B030D-6E8A-4147-A177-3AD203B41FA5}">
                      <a16:colId xmlns:a16="http://schemas.microsoft.com/office/drawing/2014/main" val="20001"/>
                    </a:ext>
                  </a:extLst>
                </a:gridCol>
                <a:gridCol w="1336544">
                  <a:extLst>
                    <a:ext uri="{9D8B030D-6E8A-4147-A177-3AD203B41FA5}">
                      <a16:colId xmlns:a16="http://schemas.microsoft.com/office/drawing/2014/main" val="20002"/>
                    </a:ext>
                  </a:extLst>
                </a:gridCol>
                <a:gridCol w="993177">
                  <a:extLst>
                    <a:ext uri="{9D8B030D-6E8A-4147-A177-3AD203B41FA5}">
                      <a16:colId xmlns:a16="http://schemas.microsoft.com/office/drawing/2014/main" val="20003"/>
                    </a:ext>
                  </a:extLst>
                </a:gridCol>
              </a:tblGrid>
              <a:tr h="370840">
                <a:tc>
                  <a:txBody>
                    <a:bodyPr/>
                    <a:lstStyle/>
                    <a:p>
                      <a:pPr algn="ctr"/>
                      <a:r>
                        <a:rPr kumimoji="1" lang="ja-JP" altLang="en-US" dirty="0"/>
                        <a:t>件数</a:t>
                      </a:r>
                    </a:p>
                  </a:txBody>
                  <a:tcPr/>
                </a:tc>
                <a:tc>
                  <a:txBody>
                    <a:bodyPr/>
                    <a:lstStyle/>
                    <a:p>
                      <a:pPr algn="ctr"/>
                      <a:r>
                        <a:rPr kumimoji="1" lang="ja-JP" altLang="en-US" dirty="0"/>
                        <a:t>都道府県名（件数）</a:t>
                      </a:r>
                    </a:p>
                  </a:txBody>
                  <a:tcPr/>
                </a:tc>
                <a:tc>
                  <a:txBody>
                    <a:bodyPr/>
                    <a:lstStyle/>
                    <a:p>
                      <a:pPr algn="ctr"/>
                      <a:r>
                        <a:rPr kumimoji="1" lang="ja-JP" altLang="en-US" sz="1600" dirty="0"/>
                        <a:t>都道府県数</a:t>
                      </a:r>
                    </a:p>
                  </a:txBody>
                  <a:tcPr/>
                </a:tc>
                <a:tc>
                  <a:txBody>
                    <a:bodyPr/>
                    <a:lstStyle/>
                    <a:p>
                      <a:pPr algn="ctr"/>
                      <a:r>
                        <a:rPr kumimoji="1" lang="ja-JP" altLang="en-US" dirty="0"/>
                        <a:t>合計</a:t>
                      </a:r>
                    </a:p>
                  </a:txBody>
                  <a:tcPr/>
                </a:tc>
                <a:extLst>
                  <a:ext uri="{0D108BD9-81ED-4DB2-BD59-A6C34878D82A}">
                    <a16:rowId xmlns:a16="http://schemas.microsoft.com/office/drawing/2014/main" val="10000"/>
                  </a:ext>
                </a:extLst>
              </a:tr>
              <a:tr h="345948">
                <a:tc>
                  <a:txBody>
                    <a:bodyPr/>
                    <a:lstStyle/>
                    <a:p>
                      <a:pPr algn="r"/>
                      <a:r>
                        <a:rPr kumimoji="1" lang="ja-JP" altLang="en-US" dirty="0"/>
                        <a:t>９０件以上</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0070C0"/>
                          </a:solidFill>
                          <a:latin typeface="+mn-ea"/>
                          <a:ea typeface="+mn-ea"/>
                        </a:rPr>
                        <a:t>埼玉県（</a:t>
                      </a:r>
                      <a:r>
                        <a:rPr kumimoji="1" lang="en-US" altLang="ja-JP" dirty="0">
                          <a:solidFill>
                            <a:srgbClr val="0070C0"/>
                          </a:solidFill>
                          <a:latin typeface="+mn-ea"/>
                          <a:ea typeface="+mn-ea"/>
                        </a:rPr>
                        <a:t>118</a:t>
                      </a:r>
                      <a:r>
                        <a:rPr kumimoji="1" lang="ja-JP" altLang="en-US" dirty="0">
                          <a:solidFill>
                            <a:srgbClr val="0070C0"/>
                          </a:solidFill>
                          <a:latin typeface="+mn-ea"/>
                          <a:ea typeface="+mn-ea"/>
                        </a:rPr>
                        <a:t>）、</a:t>
                      </a:r>
                      <a:r>
                        <a:rPr kumimoji="1" lang="zh-TW" altLang="en-US" dirty="0">
                          <a:solidFill>
                            <a:srgbClr val="FF0000"/>
                          </a:solidFill>
                          <a:latin typeface="ＭＳ Ｐゴシック" panose="020B0600070205080204" pitchFamily="50" charset="-128"/>
                          <a:ea typeface="ＭＳ Ｐゴシック" panose="020B0600070205080204" pitchFamily="50" charset="-128"/>
                        </a:rPr>
                        <a:t>東京都（</a:t>
                      </a:r>
                      <a:r>
                        <a:rPr kumimoji="1" lang="en-US" altLang="zh-TW" dirty="0">
                          <a:solidFill>
                            <a:srgbClr val="FF0000"/>
                          </a:solidFill>
                          <a:latin typeface="ＭＳ Ｐゴシック" panose="020B0600070205080204" pitchFamily="50" charset="-128"/>
                          <a:ea typeface="ＭＳ Ｐゴシック" panose="020B0600070205080204" pitchFamily="50" charset="-128"/>
                        </a:rPr>
                        <a:t>118</a:t>
                      </a:r>
                      <a:r>
                        <a:rPr kumimoji="1" lang="zh-TW" altLang="en-US" dirty="0">
                          <a:solidFill>
                            <a:srgbClr val="FF0000"/>
                          </a:solidFill>
                          <a:latin typeface="ＭＳ Ｐゴシック" panose="020B0600070205080204" pitchFamily="50" charset="-128"/>
                          <a:ea typeface="ＭＳ Ｐゴシック" panose="020B0600070205080204" pitchFamily="50" charset="-128"/>
                        </a:rPr>
                        <a:t>）</a:t>
                      </a:r>
                      <a:r>
                        <a:rPr kumimoji="1" lang="ja-JP" altLang="en-US" dirty="0">
                          <a:solidFill>
                            <a:srgbClr val="FF0000"/>
                          </a:solidFill>
                          <a:latin typeface="+mn-ea"/>
                          <a:ea typeface="+mn-ea"/>
                        </a:rPr>
                        <a:t>、</a:t>
                      </a:r>
                      <a:r>
                        <a:rPr kumimoji="1" lang="ja-JP" altLang="en-US" dirty="0">
                          <a:solidFill>
                            <a:srgbClr val="0070C0"/>
                          </a:solidFill>
                          <a:latin typeface="+mn-ea"/>
                          <a:ea typeface="+mn-ea"/>
                        </a:rPr>
                        <a:t>神奈川県（</a:t>
                      </a:r>
                      <a:r>
                        <a:rPr kumimoji="1" lang="en-US" altLang="ja-JP" dirty="0">
                          <a:solidFill>
                            <a:srgbClr val="0070C0"/>
                          </a:solidFill>
                          <a:latin typeface="+mn-ea"/>
                          <a:ea typeface="+mn-ea"/>
                        </a:rPr>
                        <a:t>102</a:t>
                      </a:r>
                      <a:r>
                        <a:rPr kumimoji="1" lang="ja-JP" altLang="en-US" dirty="0">
                          <a:solidFill>
                            <a:srgbClr val="0070C0"/>
                          </a:solidFill>
                          <a:latin typeface="+mn-ea"/>
                          <a:ea typeface="+mn-ea"/>
                        </a:rPr>
                        <a:t>）、</a:t>
                      </a:r>
                      <a:r>
                        <a:rPr kumimoji="1" lang="ja-JP" altLang="en-US" dirty="0">
                          <a:solidFill>
                            <a:srgbClr val="FF0000"/>
                          </a:solidFill>
                          <a:latin typeface="+mn-ea"/>
                          <a:ea typeface="+mn-ea"/>
                        </a:rPr>
                        <a:t>愛知県（</a:t>
                      </a:r>
                      <a:r>
                        <a:rPr kumimoji="1" lang="en-US" altLang="ja-JP" dirty="0">
                          <a:solidFill>
                            <a:srgbClr val="FF0000"/>
                          </a:solidFill>
                          <a:latin typeface="+mn-ea"/>
                          <a:ea typeface="+mn-ea"/>
                        </a:rPr>
                        <a:t>96</a:t>
                      </a:r>
                      <a:r>
                        <a:rPr kumimoji="1" lang="ja-JP" altLang="en-US" dirty="0">
                          <a:solidFill>
                            <a:srgbClr val="FF0000"/>
                          </a:solidFill>
                          <a:latin typeface="+mn-ea"/>
                          <a:ea typeface="+mn-ea"/>
                        </a:rPr>
                        <a:t>）</a:t>
                      </a:r>
                    </a:p>
                  </a:txBody>
                  <a:tcPr/>
                </a:tc>
                <a:tc>
                  <a:txBody>
                    <a:bodyPr/>
                    <a:lstStyle/>
                    <a:p>
                      <a:pPr algn="r"/>
                      <a:r>
                        <a:rPr kumimoji="1" lang="ja-JP" altLang="en-US" dirty="0"/>
                        <a:t>４</a:t>
                      </a:r>
                    </a:p>
                  </a:txBody>
                  <a:tcPr/>
                </a:tc>
                <a:tc>
                  <a:txBody>
                    <a:bodyPr/>
                    <a:lstStyle/>
                    <a:p>
                      <a:pPr algn="r"/>
                      <a:r>
                        <a:rPr kumimoji="1" lang="ja-JP" altLang="en-US" dirty="0"/>
                        <a:t>４３４</a:t>
                      </a:r>
                    </a:p>
                  </a:txBody>
                  <a:tcPr/>
                </a:tc>
                <a:extLst>
                  <a:ext uri="{0D108BD9-81ED-4DB2-BD59-A6C34878D82A}">
                    <a16:rowId xmlns:a16="http://schemas.microsoft.com/office/drawing/2014/main" val="10001"/>
                  </a:ext>
                </a:extLst>
              </a:tr>
              <a:tr h="370840">
                <a:tc>
                  <a:txBody>
                    <a:bodyPr/>
                    <a:lstStyle/>
                    <a:p>
                      <a:pPr algn="r"/>
                      <a:r>
                        <a:rPr kumimoji="1" lang="ja-JP" altLang="en-US" dirty="0"/>
                        <a:t>６０件以上</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00B050"/>
                          </a:solidFill>
                          <a:latin typeface="+mn-ea"/>
                          <a:ea typeface="+mn-ea"/>
                        </a:rPr>
                        <a:t>北海道（</a:t>
                      </a:r>
                      <a:r>
                        <a:rPr kumimoji="1" lang="en-US" altLang="ja-JP" dirty="0">
                          <a:solidFill>
                            <a:srgbClr val="00B050"/>
                          </a:solidFill>
                          <a:latin typeface="+mn-ea"/>
                          <a:ea typeface="+mn-ea"/>
                        </a:rPr>
                        <a:t>83</a:t>
                      </a:r>
                      <a:r>
                        <a:rPr kumimoji="1" lang="ja-JP" altLang="en-US" dirty="0">
                          <a:solidFill>
                            <a:srgbClr val="00B050"/>
                          </a:solidFill>
                          <a:latin typeface="+mn-ea"/>
                          <a:ea typeface="+mn-ea"/>
                        </a:rPr>
                        <a:t>）、</a:t>
                      </a:r>
                      <a:r>
                        <a:rPr kumimoji="1" lang="ja-JP" altLang="en-US" dirty="0">
                          <a:solidFill>
                            <a:srgbClr val="FF0000"/>
                          </a:solidFill>
                          <a:latin typeface="+mn-ea"/>
                          <a:ea typeface="+mn-ea"/>
                        </a:rPr>
                        <a:t>大阪府（</a:t>
                      </a:r>
                      <a:r>
                        <a:rPr kumimoji="1" lang="en-US" altLang="ja-JP" dirty="0">
                          <a:solidFill>
                            <a:srgbClr val="FF0000"/>
                          </a:solidFill>
                          <a:latin typeface="+mn-ea"/>
                          <a:ea typeface="+mn-ea"/>
                        </a:rPr>
                        <a:t>83</a:t>
                      </a:r>
                      <a:r>
                        <a:rPr kumimoji="1" lang="ja-JP" altLang="en-US" dirty="0">
                          <a:solidFill>
                            <a:srgbClr val="FF0000"/>
                          </a:solidFill>
                          <a:latin typeface="+mn-ea"/>
                          <a:ea typeface="+mn-ea"/>
                        </a:rPr>
                        <a:t>）、</a:t>
                      </a:r>
                      <a:r>
                        <a:rPr kumimoji="1" lang="zh-TW" altLang="en-US" dirty="0">
                          <a:solidFill>
                            <a:srgbClr val="FF0000"/>
                          </a:solidFill>
                          <a:latin typeface="ＭＳ Ｐゴシック" panose="020B0600070205080204" pitchFamily="50" charset="-128"/>
                          <a:ea typeface="ＭＳ Ｐゴシック" panose="020B0600070205080204" pitchFamily="50" charset="-128"/>
                        </a:rPr>
                        <a:t>福岡県（</a:t>
                      </a:r>
                      <a:r>
                        <a:rPr kumimoji="1" lang="en-US" altLang="zh-TW" dirty="0">
                          <a:solidFill>
                            <a:srgbClr val="FF0000"/>
                          </a:solidFill>
                          <a:latin typeface="ＭＳ Ｐゴシック" panose="020B0600070205080204" pitchFamily="50" charset="-128"/>
                          <a:ea typeface="ＭＳ Ｐゴシック" panose="020B0600070205080204" pitchFamily="50" charset="-128"/>
                        </a:rPr>
                        <a:t>73</a:t>
                      </a:r>
                      <a:r>
                        <a:rPr kumimoji="1" lang="zh-TW" altLang="en-US" dirty="0">
                          <a:solidFill>
                            <a:srgbClr val="FF0000"/>
                          </a:solidFill>
                          <a:latin typeface="ＭＳ Ｐゴシック" panose="020B0600070205080204" pitchFamily="50" charset="-128"/>
                          <a:ea typeface="ＭＳ Ｐゴシック" panose="020B0600070205080204" pitchFamily="50" charset="-128"/>
                        </a:rPr>
                        <a:t>）</a:t>
                      </a:r>
                      <a:r>
                        <a:rPr kumimoji="1" lang="ja-JP" altLang="en-US" dirty="0">
                          <a:solidFill>
                            <a:srgbClr val="FF0000"/>
                          </a:solidFill>
                          <a:latin typeface="+mn-ea"/>
                          <a:ea typeface="+mn-ea"/>
                        </a:rPr>
                        <a:t>、千葉県（</a:t>
                      </a:r>
                      <a:r>
                        <a:rPr kumimoji="1" lang="en-US" altLang="ja-JP" dirty="0">
                          <a:solidFill>
                            <a:srgbClr val="FF0000"/>
                          </a:solidFill>
                          <a:latin typeface="+mn-ea"/>
                          <a:ea typeface="+mn-ea"/>
                        </a:rPr>
                        <a:t>72</a:t>
                      </a:r>
                      <a:r>
                        <a:rPr kumimoji="1" lang="ja-JP" altLang="en-US" dirty="0">
                          <a:solidFill>
                            <a:srgbClr val="FF0000"/>
                          </a:solidFill>
                          <a:latin typeface="+mn-ea"/>
                          <a:ea typeface="+mn-ea"/>
                        </a:rPr>
                        <a:t>）、静岡県（</a:t>
                      </a:r>
                      <a:r>
                        <a:rPr kumimoji="1" lang="en-US" altLang="ja-JP" dirty="0">
                          <a:solidFill>
                            <a:srgbClr val="FF0000"/>
                          </a:solidFill>
                          <a:latin typeface="+mn-ea"/>
                          <a:ea typeface="+mn-ea"/>
                        </a:rPr>
                        <a:t>61</a:t>
                      </a:r>
                      <a:r>
                        <a:rPr kumimoji="1" lang="ja-JP" altLang="en-US" dirty="0">
                          <a:solidFill>
                            <a:srgbClr val="FF0000"/>
                          </a:solidFill>
                          <a:latin typeface="+mn-ea"/>
                          <a:ea typeface="+mn-ea"/>
                        </a:rPr>
                        <a:t>）</a:t>
                      </a:r>
                    </a:p>
                  </a:txBody>
                  <a:tcPr/>
                </a:tc>
                <a:tc>
                  <a:txBody>
                    <a:bodyPr/>
                    <a:lstStyle/>
                    <a:p>
                      <a:pPr algn="r"/>
                      <a:r>
                        <a:rPr kumimoji="1" lang="ja-JP" altLang="en-US" dirty="0"/>
                        <a:t>５</a:t>
                      </a:r>
                      <a:endParaRPr kumimoji="1" lang="en-US" altLang="ja-JP" dirty="0"/>
                    </a:p>
                  </a:txBody>
                  <a:tcPr/>
                </a:tc>
                <a:tc>
                  <a:txBody>
                    <a:bodyPr/>
                    <a:lstStyle/>
                    <a:p>
                      <a:pPr algn="r"/>
                      <a:r>
                        <a:rPr kumimoji="1" lang="ja-JP" altLang="en-US" dirty="0"/>
                        <a:t>３７２</a:t>
                      </a:r>
                    </a:p>
                  </a:txBody>
                  <a:tcPr/>
                </a:tc>
                <a:extLst>
                  <a:ext uri="{0D108BD9-81ED-4DB2-BD59-A6C34878D82A}">
                    <a16:rowId xmlns:a16="http://schemas.microsoft.com/office/drawing/2014/main" val="10002"/>
                  </a:ext>
                </a:extLst>
              </a:tr>
              <a:tr h="370840">
                <a:tc>
                  <a:txBody>
                    <a:bodyPr/>
                    <a:lstStyle/>
                    <a:p>
                      <a:pPr algn="r"/>
                      <a:r>
                        <a:rPr kumimoji="1" lang="ja-JP" altLang="en-US" dirty="0"/>
                        <a:t>４０件以上</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0070C0"/>
                          </a:solidFill>
                          <a:latin typeface="+mn-ea"/>
                          <a:ea typeface="+mn-ea"/>
                        </a:rPr>
                        <a:t>兵庫県（</a:t>
                      </a:r>
                      <a:r>
                        <a:rPr kumimoji="1" lang="en-US" altLang="ja-JP" dirty="0">
                          <a:solidFill>
                            <a:srgbClr val="0070C0"/>
                          </a:solidFill>
                          <a:latin typeface="+mn-ea"/>
                          <a:ea typeface="+mn-ea"/>
                        </a:rPr>
                        <a:t>57</a:t>
                      </a:r>
                      <a:r>
                        <a:rPr kumimoji="1" lang="ja-JP" altLang="en-US" dirty="0">
                          <a:solidFill>
                            <a:srgbClr val="0070C0"/>
                          </a:solidFill>
                          <a:latin typeface="+mn-ea"/>
                          <a:ea typeface="+mn-ea"/>
                        </a:rPr>
                        <a:t>）、</a:t>
                      </a:r>
                      <a:r>
                        <a:rPr kumimoji="1" lang="ja-JP" altLang="en-US" dirty="0">
                          <a:solidFill>
                            <a:srgbClr val="FF0000"/>
                          </a:solidFill>
                          <a:latin typeface="+mn-ea"/>
                          <a:ea typeface="+mn-ea"/>
                        </a:rPr>
                        <a:t>広島県（</a:t>
                      </a:r>
                      <a:r>
                        <a:rPr kumimoji="1" lang="en-US" altLang="ja-JP" dirty="0">
                          <a:solidFill>
                            <a:srgbClr val="FF0000"/>
                          </a:solidFill>
                          <a:latin typeface="+mn-ea"/>
                          <a:ea typeface="+mn-ea"/>
                        </a:rPr>
                        <a:t>51</a:t>
                      </a:r>
                      <a:r>
                        <a:rPr kumimoji="1" lang="ja-JP" altLang="en-US" dirty="0">
                          <a:solidFill>
                            <a:srgbClr val="FF0000"/>
                          </a:solidFill>
                          <a:latin typeface="+mn-ea"/>
                          <a:ea typeface="+mn-ea"/>
                        </a:rPr>
                        <a:t>）</a:t>
                      </a:r>
                    </a:p>
                  </a:txBody>
                  <a:tcPr/>
                </a:tc>
                <a:tc>
                  <a:txBody>
                    <a:bodyPr/>
                    <a:lstStyle/>
                    <a:p>
                      <a:pPr algn="r"/>
                      <a:r>
                        <a:rPr kumimoji="1" lang="ja-JP" altLang="en-US" dirty="0"/>
                        <a:t>２</a:t>
                      </a:r>
                    </a:p>
                  </a:txBody>
                  <a:tcPr/>
                </a:tc>
                <a:tc>
                  <a:txBody>
                    <a:bodyPr/>
                    <a:lstStyle/>
                    <a:p>
                      <a:pPr algn="r"/>
                      <a:r>
                        <a:rPr kumimoji="1" lang="ja-JP" altLang="en-US" dirty="0"/>
                        <a:t>１０８</a:t>
                      </a:r>
                    </a:p>
                  </a:txBody>
                  <a:tcPr/>
                </a:tc>
                <a:extLst>
                  <a:ext uri="{0D108BD9-81ED-4DB2-BD59-A6C34878D82A}">
                    <a16:rowId xmlns:a16="http://schemas.microsoft.com/office/drawing/2014/main" val="10003"/>
                  </a:ext>
                </a:extLst>
              </a:tr>
              <a:tr h="370840">
                <a:tc>
                  <a:txBody>
                    <a:bodyPr/>
                    <a:lstStyle/>
                    <a:p>
                      <a:pPr algn="r"/>
                      <a:r>
                        <a:rPr kumimoji="1" lang="ja-JP" altLang="en-US" dirty="0"/>
                        <a:t>３０件以上</a:t>
                      </a:r>
                    </a:p>
                  </a:txBody>
                  <a:tcPr/>
                </a:tc>
                <a:tc>
                  <a:txBody>
                    <a:bodyPr/>
                    <a:lstStyle/>
                    <a:p>
                      <a:r>
                        <a:rPr kumimoji="1" lang="ja-JP" altLang="en-US" dirty="0">
                          <a:solidFill>
                            <a:srgbClr val="0070C0"/>
                          </a:solidFill>
                          <a:latin typeface="+mn-ea"/>
                          <a:ea typeface="+mn-ea"/>
                        </a:rPr>
                        <a:t>長野県（</a:t>
                      </a:r>
                      <a:r>
                        <a:rPr kumimoji="1" lang="en-US" altLang="ja-JP" dirty="0">
                          <a:solidFill>
                            <a:srgbClr val="0070C0"/>
                          </a:solidFill>
                          <a:latin typeface="+mn-ea"/>
                          <a:ea typeface="+mn-ea"/>
                        </a:rPr>
                        <a:t>33</a:t>
                      </a:r>
                      <a:r>
                        <a:rPr kumimoji="1" lang="ja-JP" altLang="en-US" dirty="0">
                          <a:solidFill>
                            <a:srgbClr val="0070C0"/>
                          </a:solidFill>
                          <a:latin typeface="+mn-ea"/>
                          <a:ea typeface="+mn-ea"/>
                        </a:rPr>
                        <a:t>）、</a:t>
                      </a:r>
                      <a:r>
                        <a:rPr kumimoji="1" lang="ja-JP" altLang="en-US" dirty="0">
                          <a:solidFill>
                            <a:srgbClr val="FF0000"/>
                          </a:solidFill>
                          <a:latin typeface="+mn-ea"/>
                          <a:ea typeface="+mn-ea"/>
                        </a:rPr>
                        <a:t>群馬県（</a:t>
                      </a:r>
                      <a:r>
                        <a:rPr kumimoji="1" lang="en-US" altLang="ja-JP" dirty="0">
                          <a:solidFill>
                            <a:srgbClr val="FF0000"/>
                          </a:solidFill>
                          <a:latin typeface="+mn-ea"/>
                          <a:ea typeface="+mn-ea"/>
                        </a:rPr>
                        <a:t>33</a:t>
                      </a:r>
                      <a:r>
                        <a:rPr kumimoji="1" lang="ja-JP" altLang="en-US" dirty="0">
                          <a:solidFill>
                            <a:srgbClr val="FF0000"/>
                          </a:solidFill>
                          <a:latin typeface="+mn-ea"/>
                          <a:ea typeface="+mn-ea"/>
                        </a:rPr>
                        <a:t>）</a:t>
                      </a:r>
                    </a:p>
                  </a:txBody>
                  <a:tcPr/>
                </a:tc>
                <a:tc>
                  <a:txBody>
                    <a:bodyPr/>
                    <a:lstStyle/>
                    <a:p>
                      <a:pPr algn="r"/>
                      <a:r>
                        <a:rPr kumimoji="1" lang="ja-JP" altLang="en-US" dirty="0"/>
                        <a:t>２</a:t>
                      </a:r>
                    </a:p>
                  </a:txBody>
                  <a:tcPr/>
                </a:tc>
                <a:tc>
                  <a:txBody>
                    <a:bodyPr/>
                    <a:lstStyle/>
                    <a:p>
                      <a:pPr algn="r"/>
                      <a:r>
                        <a:rPr kumimoji="1" lang="ja-JP" altLang="en-US" dirty="0"/>
                        <a:t>６６</a:t>
                      </a:r>
                    </a:p>
                  </a:txBody>
                  <a:tcPr/>
                </a:tc>
                <a:extLst>
                  <a:ext uri="{0D108BD9-81ED-4DB2-BD59-A6C34878D82A}">
                    <a16:rowId xmlns:a16="http://schemas.microsoft.com/office/drawing/2014/main" val="10004"/>
                  </a:ext>
                </a:extLst>
              </a:tr>
              <a:tr h="453388">
                <a:tc>
                  <a:txBody>
                    <a:bodyPr/>
                    <a:lstStyle/>
                    <a:p>
                      <a:pPr algn="r"/>
                      <a:r>
                        <a:rPr kumimoji="1" lang="ja-JP" altLang="en-US" dirty="0"/>
                        <a:t>２０件以上</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70C0"/>
                          </a:solidFill>
                          <a:effectLst/>
                          <a:uLnTx/>
                          <a:uFillTx/>
                          <a:latin typeface="+mn-ea"/>
                          <a:ea typeface="+mn-ea"/>
                          <a:cs typeface="+mn-cs"/>
                        </a:rPr>
                        <a:t>三重県（</a:t>
                      </a:r>
                      <a:r>
                        <a:rPr kumimoji="1" lang="en-US" altLang="ja-JP" sz="1800" b="0" i="0" u="none" strike="noStrike" kern="1200" cap="none" spc="0" normalizeH="0" baseline="0" noProof="0" dirty="0">
                          <a:ln>
                            <a:noFill/>
                          </a:ln>
                          <a:solidFill>
                            <a:srgbClr val="0070C0"/>
                          </a:solidFill>
                          <a:effectLst/>
                          <a:uLnTx/>
                          <a:uFillTx/>
                          <a:latin typeface="+mn-ea"/>
                          <a:ea typeface="+mn-ea"/>
                          <a:cs typeface="+mn-cs"/>
                        </a:rPr>
                        <a:t>29</a:t>
                      </a:r>
                      <a:r>
                        <a:rPr kumimoji="1" lang="ja-JP" altLang="en-US" sz="1800" b="0" i="0" u="none" strike="noStrike" kern="1200" cap="none" spc="0" normalizeH="0" baseline="0" noProof="0" dirty="0">
                          <a:ln>
                            <a:noFill/>
                          </a:ln>
                          <a:solidFill>
                            <a:srgbClr val="0070C0"/>
                          </a:solidFill>
                          <a:effectLst/>
                          <a:uLnTx/>
                          <a:uFillTx/>
                          <a:latin typeface="+mn-ea"/>
                          <a:ea typeface="+mn-ea"/>
                          <a:cs typeface="+mn-cs"/>
                        </a:rPr>
                        <a:t>）、</a:t>
                      </a:r>
                      <a:r>
                        <a:rPr kumimoji="1" lang="ja-JP" altLang="en-US" sz="1800" b="0" i="0" u="none" strike="noStrike" kern="1200" cap="none" spc="0" normalizeH="0" baseline="0" noProof="0" dirty="0">
                          <a:ln>
                            <a:noFill/>
                          </a:ln>
                          <a:solidFill>
                            <a:srgbClr val="FF0000"/>
                          </a:solidFill>
                          <a:effectLst/>
                          <a:uLnTx/>
                          <a:uFillTx/>
                          <a:latin typeface="+mn-ea"/>
                          <a:ea typeface="+mn-ea"/>
                          <a:cs typeface="+mn-cs"/>
                        </a:rPr>
                        <a:t>栃木県（</a:t>
                      </a:r>
                      <a:r>
                        <a:rPr kumimoji="1" lang="en-US" altLang="ja-JP" sz="1800" b="0" i="0" u="none" strike="noStrike" kern="1200" cap="none" spc="0" normalizeH="0" baseline="0" noProof="0" dirty="0">
                          <a:ln>
                            <a:noFill/>
                          </a:ln>
                          <a:solidFill>
                            <a:srgbClr val="FF0000"/>
                          </a:solidFill>
                          <a:effectLst/>
                          <a:uLnTx/>
                          <a:uFillTx/>
                          <a:latin typeface="+mn-ea"/>
                          <a:ea typeface="+mn-ea"/>
                          <a:cs typeface="+mn-cs"/>
                        </a:rPr>
                        <a:t>28</a:t>
                      </a:r>
                      <a:r>
                        <a:rPr kumimoji="1" lang="ja-JP" altLang="en-US" sz="1800" b="0" i="0" u="none" strike="noStrike" kern="1200" cap="none" spc="0" normalizeH="0" baseline="0" noProof="0" dirty="0">
                          <a:ln>
                            <a:noFill/>
                          </a:ln>
                          <a:solidFill>
                            <a:srgbClr val="FF0000"/>
                          </a:solidFill>
                          <a:effectLst/>
                          <a:uLnTx/>
                          <a:uFillTx/>
                          <a:latin typeface="+mn-ea"/>
                          <a:ea typeface="+mn-ea"/>
                          <a:cs typeface="+mn-cs"/>
                        </a:rPr>
                        <a:t>）、</a:t>
                      </a:r>
                      <a:r>
                        <a:rPr kumimoji="1" lang="ja-JP" altLang="en-US" sz="1800" b="0" i="0" u="none" strike="noStrike" kern="1200" cap="none" spc="0" normalizeH="0" baseline="0" noProof="0" dirty="0">
                          <a:ln>
                            <a:noFill/>
                          </a:ln>
                          <a:solidFill>
                            <a:srgbClr val="00B050"/>
                          </a:solidFill>
                          <a:effectLst/>
                          <a:uLnTx/>
                          <a:uFillTx/>
                          <a:latin typeface="+mn-ea"/>
                          <a:ea typeface="+mn-ea"/>
                          <a:cs typeface="+mn-cs"/>
                        </a:rPr>
                        <a:t>宮城県（</a:t>
                      </a:r>
                      <a:r>
                        <a:rPr kumimoji="1" lang="en-US" altLang="ja-JP" sz="1800" b="0" i="0" u="none" strike="noStrike" kern="1200" cap="none" spc="0" normalizeH="0" baseline="0" noProof="0" dirty="0">
                          <a:ln>
                            <a:noFill/>
                          </a:ln>
                          <a:solidFill>
                            <a:srgbClr val="00B050"/>
                          </a:solidFill>
                          <a:effectLst/>
                          <a:uLnTx/>
                          <a:uFillTx/>
                          <a:latin typeface="+mn-ea"/>
                          <a:ea typeface="+mn-ea"/>
                          <a:cs typeface="+mn-cs"/>
                        </a:rPr>
                        <a:t>27</a:t>
                      </a:r>
                      <a:r>
                        <a:rPr kumimoji="1" lang="ja-JP" altLang="en-US" sz="1800" b="0" i="0" u="none" strike="noStrike" kern="1200" cap="none" spc="0" normalizeH="0" baseline="0" noProof="0" dirty="0">
                          <a:ln>
                            <a:noFill/>
                          </a:ln>
                          <a:solidFill>
                            <a:srgbClr val="00B050"/>
                          </a:solidFill>
                          <a:effectLst/>
                          <a:uLnTx/>
                          <a:uFillTx/>
                          <a:latin typeface="+mn-ea"/>
                          <a:ea typeface="+mn-ea"/>
                          <a:cs typeface="+mn-cs"/>
                        </a:rPr>
                        <a:t>）、</a:t>
                      </a:r>
                      <a:r>
                        <a:rPr kumimoji="1" lang="zh-TW" altLang="en-US" sz="1800" b="0" i="0" u="none" strike="noStrike" kern="1200" cap="none" spc="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鹿児島県（</a:t>
                      </a:r>
                      <a:r>
                        <a:rPr kumimoji="1" lang="en-US" altLang="zh-TW" sz="1800" b="0" i="0" u="none" strike="noStrike" kern="1200" cap="none" spc="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27</a:t>
                      </a:r>
                      <a:r>
                        <a:rPr kumimoji="1" lang="zh-TW" altLang="en-US" sz="1800" b="0" i="0" u="none" strike="noStrike" kern="1200" cap="none" spc="0" normalizeH="0" baseline="0" noProof="0" dirty="0">
                          <a:ln>
                            <a:noFill/>
                          </a:ln>
                          <a:solidFill>
                            <a:srgbClr val="0070C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0" i="0" u="none" strike="noStrike" kern="1200" cap="none" spc="0" normalizeH="0" baseline="0" noProof="0" dirty="0">
                          <a:ln>
                            <a:noFill/>
                          </a:ln>
                          <a:solidFill>
                            <a:srgbClr val="0070C0"/>
                          </a:solidFill>
                          <a:effectLst/>
                          <a:uLnTx/>
                          <a:uFillTx/>
                          <a:latin typeface="+mn-ea"/>
                          <a:ea typeface="+mn-ea"/>
                          <a:cs typeface="+mn-cs"/>
                        </a:rPr>
                        <a:t>、</a:t>
                      </a:r>
                      <a:r>
                        <a:rPr kumimoji="1" lang="ja-JP" altLang="en-US" sz="1800" b="0" i="0" u="none" strike="noStrike" kern="1200" cap="none" spc="0" normalizeH="0" baseline="0" noProof="0" dirty="0">
                          <a:ln>
                            <a:noFill/>
                          </a:ln>
                          <a:solidFill>
                            <a:srgbClr val="FF0000"/>
                          </a:solidFill>
                          <a:effectLst/>
                          <a:uLnTx/>
                          <a:uFillTx/>
                          <a:latin typeface="+mn-ea"/>
                          <a:ea typeface="+mn-ea"/>
                          <a:cs typeface="+mn-cs"/>
                        </a:rPr>
                        <a:t>熊本県（</a:t>
                      </a:r>
                      <a:r>
                        <a:rPr kumimoji="1" lang="en-US" altLang="ja-JP" sz="1800" b="0" i="0" u="none" strike="noStrike" kern="1200" cap="none" spc="0" normalizeH="0" baseline="0" noProof="0" dirty="0">
                          <a:ln>
                            <a:noFill/>
                          </a:ln>
                          <a:solidFill>
                            <a:srgbClr val="FF0000"/>
                          </a:solidFill>
                          <a:effectLst/>
                          <a:uLnTx/>
                          <a:uFillTx/>
                          <a:latin typeface="+mn-ea"/>
                          <a:ea typeface="+mn-ea"/>
                          <a:cs typeface="+mn-cs"/>
                        </a:rPr>
                        <a:t>25</a:t>
                      </a:r>
                      <a:r>
                        <a:rPr kumimoji="1" lang="ja-JP" altLang="en-US" sz="1800" b="0" i="0" u="none" strike="noStrike" kern="1200" cap="none" spc="0" normalizeH="0" baseline="0" noProof="0" dirty="0">
                          <a:ln>
                            <a:noFill/>
                          </a:ln>
                          <a:solidFill>
                            <a:srgbClr val="FF0000"/>
                          </a:solidFill>
                          <a:effectLst/>
                          <a:uLnTx/>
                          <a:uFillTx/>
                          <a:latin typeface="+mn-ea"/>
                          <a:ea typeface="+mn-ea"/>
                          <a:cs typeface="+mn-cs"/>
                        </a:rPr>
                        <a:t>）、</a:t>
                      </a:r>
                      <a:endParaRPr kumimoji="1" lang="en-US" altLang="ja-JP" sz="1800" b="0" i="0" u="none" strike="noStrike" kern="1200" cap="none" spc="0" normalizeH="0" baseline="0" noProof="0" dirty="0">
                        <a:ln>
                          <a:noFill/>
                        </a:ln>
                        <a:solidFill>
                          <a:srgbClr val="FF0000"/>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70C0"/>
                          </a:solidFill>
                          <a:effectLst/>
                          <a:uLnTx/>
                          <a:uFillTx/>
                          <a:latin typeface="+mn-ea"/>
                          <a:ea typeface="+mn-ea"/>
                          <a:cs typeface="+mn-cs"/>
                        </a:rPr>
                        <a:t>京都府（</a:t>
                      </a:r>
                      <a:r>
                        <a:rPr kumimoji="1" lang="en-US" altLang="ja-JP" sz="1800" b="0" i="0" u="none" strike="noStrike" kern="1200" cap="none" spc="0" normalizeH="0" baseline="0" noProof="0" dirty="0">
                          <a:ln>
                            <a:noFill/>
                          </a:ln>
                          <a:solidFill>
                            <a:srgbClr val="0070C0"/>
                          </a:solidFill>
                          <a:effectLst/>
                          <a:uLnTx/>
                          <a:uFillTx/>
                          <a:latin typeface="+mn-ea"/>
                          <a:ea typeface="+mn-ea"/>
                          <a:cs typeface="+mn-cs"/>
                        </a:rPr>
                        <a:t>23</a:t>
                      </a:r>
                      <a:r>
                        <a:rPr kumimoji="1" lang="ja-JP" altLang="en-US" sz="1800" b="0" i="0" u="none" strike="noStrike" kern="1200" cap="none" spc="0" normalizeH="0" baseline="0" noProof="0" dirty="0">
                          <a:ln>
                            <a:noFill/>
                          </a:ln>
                          <a:solidFill>
                            <a:srgbClr val="0070C0"/>
                          </a:solidFill>
                          <a:effectLst/>
                          <a:uLnTx/>
                          <a:uFillTx/>
                          <a:latin typeface="+mn-ea"/>
                          <a:ea typeface="+mn-ea"/>
                          <a:cs typeface="+mn-cs"/>
                        </a:rPr>
                        <a:t>）、</a:t>
                      </a:r>
                      <a:r>
                        <a:rPr kumimoji="1" lang="zh-TW" altLang="en-US"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新潟県</a:t>
                      </a:r>
                      <a:r>
                        <a:rPr kumimoji="1" lang="ja-JP" altLang="en-US"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zh-TW"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23</a:t>
                      </a:r>
                      <a:r>
                        <a:rPr kumimoji="1" lang="ja-JP" altLang="en-US"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0" i="0" u="none" strike="noStrike" kern="1200" cap="none" spc="0" normalizeH="0" baseline="0" noProof="0" dirty="0">
                          <a:ln>
                            <a:noFill/>
                          </a:ln>
                          <a:solidFill>
                            <a:srgbClr val="FF0000"/>
                          </a:solidFill>
                          <a:effectLst/>
                          <a:uLnTx/>
                          <a:uFillTx/>
                          <a:latin typeface="+mn-ea"/>
                          <a:ea typeface="+mn-ea"/>
                          <a:cs typeface="+mn-cs"/>
                        </a:rPr>
                        <a:t>、岡山県（</a:t>
                      </a:r>
                      <a:r>
                        <a:rPr kumimoji="1" lang="en-US" altLang="ja-JP" sz="1800" b="0" i="0" u="none" strike="noStrike" kern="1200" cap="none" spc="0" normalizeH="0" baseline="0" noProof="0" dirty="0">
                          <a:ln>
                            <a:noFill/>
                          </a:ln>
                          <a:solidFill>
                            <a:srgbClr val="FF0000"/>
                          </a:solidFill>
                          <a:effectLst/>
                          <a:uLnTx/>
                          <a:uFillTx/>
                          <a:latin typeface="+mn-ea"/>
                          <a:ea typeface="+mn-ea"/>
                          <a:cs typeface="+mn-cs"/>
                        </a:rPr>
                        <a:t>23</a:t>
                      </a:r>
                      <a:r>
                        <a:rPr kumimoji="1" lang="ja-JP" altLang="en-US" sz="1800" b="0" i="0" u="none" strike="noStrike" kern="1200" cap="none" spc="0" normalizeH="0" baseline="0" noProof="0" dirty="0">
                          <a:ln>
                            <a:noFill/>
                          </a:ln>
                          <a:solidFill>
                            <a:srgbClr val="FF0000"/>
                          </a:solidFill>
                          <a:effectLst/>
                          <a:uLnTx/>
                          <a:uFillTx/>
                          <a:latin typeface="+mn-ea"/>
                          <a:ea typeface="+mn-ea"/>
                          <a:cs typeface="+mn-cs"/>
                        </a:rPr>
                        <a:t>）、</a:t>
                      </a:r>
                      <a:r>
                        <a:rPr kumimoji="1" lang="ja-JP" altLang="en-US" sz="1800" b="0" i="0" u="none" strike="noStrike" kern="1200" cap="none" spc="0" normalizeH="0" baseline="0" noProof="0" dirty="0">
                          <a:ln>
                            <a:noFill/>
                          </a:ln>
                          <a:solidFill>
                            <a:srgbClr val="00B050"/>
                          </a:solidFill>
                          <a:effectLst/>
                          <a:uLnTx/>
                          <a:uFillTx/>
                          <a:latin typeface="+mn-ea"/>
                          <a:ea typeface="+mn-ea"/>
                          <a:cs typeface="+mn-cs"/>
                        </a:rPr>
                        <a:t>長崎県（</a:t>
                      </a:r>
                      <a:r>
                        <a:rPr kumimoji="1" lang="en-US" altLang="ja-JP" sz="1800" b="0" i="0" u="none" strike="noStrike" kern="1200" cap="none" spc="0" normalizeH="0" baseline="0" noProof="0" dirty="0">
                          <a:ln>
                            <a:noFill/>
                          </a:ln>
                          <a:solidFill>
                            <a:srgbClr val="00B050"/>
                          </a:solidFill>
                          <a:effectLst/>
                          <a:uLnTx/>
                          <a:uFillTx/>
                          <a:latin typeface="+mn-ea"/>
                          <a:ea typeface="+mn-ea"/>
                          <a:cs typeface="+mn-cs"/>
                        </a:rPr>
                        <a:t>22</a:t>
                      </a:r>
                      <a:r>
                        <a:rPr kumimoji="1" lang="ja-JP" altLang="en-US" sz="1800" b="0" i="0" u="none" strike="noStrike" kern="1200" cap="none" spc="0" normalizeH="0" baseline="0" noProof="0" dirty="0">
                          <a:ln>
                            <a:noFill/>
                          </a:ln>
                          <a:solidFill>
                            <a:srgbClr val="00B050"/>
                          </a:solidFill>
                          <a:effectLst/>
                          <a:uLnTx/>
                          <a:uFillTx/>
                          <a:latin typeface="+mn-ea"/>
                          <a:ea typeface="+mn-ea"/>
                          <a:cs typeface="+mn-cs"/>
                        </a:rPr>
                        <a:t>）、</a:t>
                      </a:r>
                      <a:r>
                        <a:rPr kumimoji="1" lang="ja-JP" altLang="en-US" sz="1800" b="0" i="0" u="none" strike="noStrike" kern="1200" cap="none" spc="0" normalizeH="0" baseline="0" noProof="0" dirty="0">
                          <a:ln>
                            <a:noFill/>
                          </a:ln>
                          <a:solidFill>
                            <a:srgbClr val="0070C0"/>
                          </a:solidFill>
                          <a:effectLst/>
                          <a:uLnTx/>
                          <a:uFillTx/>
                          <a:latin typeface="+mn-ea"/>
                          <a:ea typeface="+mn-ea"/>
                          <a:cs typeface="+mn-cs"/>
                        </a:rPr>
                        <a:t>福島県（</a:t>
                      </a:r>
                      <a:r>
                        <a:rPr kumimoji="1" lang="en-US" altLang="ja-JP" sz="1800" b="0" i="0" u="none" strike="noStrike" kern="1200" cap="none" spc="0" normalizeH="0" baseline="0" noProof="0" dirty="0">
                          <a:ln>
                            <a:noFill/>
                          </a:ln>
                          <a:solidFill>
                            <a:srgbClr val="0070C0"/>
                          </a:solidFill>
                          <a:effectLst/>
                          <a:uLnTx/>
                          <a:uFillTx/>
                          <a:latin typeface="+mn-ea"/>
                          <a:ea typeface="+mn-ea"/>
                          <a:cs typeface="+mn-cs"/>
                        </a:rPr>
                        <a:t>22</a:t>
                      </a:r>
                      <a:r>
                        <a:rPr kumimoji="1" lang="ja-JP" altLang="en-US" sz="1800" b="0" i="0" u="none" strike="noStrike" kern="1200" cap="none" spc="0" normalizeH="0" baseline="0" noProof="0" dirty="0">
                          <a:ln>
                            <a:noFill/>
                          </a:ln>
                          <a:solidFill>
                            <a:srgbClr val="0070C0"/>
                          </a:solidFill>
                          <a:effectLst/>
                          <a:uLnTx/>
                          <a:uFillTx/>
                          <a:latin typeface="+mn-ea"/>
                          <a:ea typeface="+mn-ea"/>
                          <a:cs typeface="+mn-cs"/>
                        </a:rPr>
                        <a:t>）、</a:t>
                      </a:r>
                      <a:endParaRPr kumimoji="1" lang="en-US" altLang="ja-JP" sz="1800" b="0" i="0" u="none" strike="noStrike" kern="1200" cap="none" spc="0" normalizeH="0" baseline="0" noProof="0" dirty="0">
                        <a:ln>
                          <a:noFill/>
                        </a:ln>
                        <a:solidFill>
                          <a:srgbClr val="0070C0"/>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mn-ea"/>
                          <a:ea typeface="+mn-ea"/>
                          <a:cs typeface="+mn-cs"/>
                        </a:rPr>
                        <a:t>青森県（</a:t>
                      </a:r>
                      <a:r>
                        <a:rPr kumimoji="1" lang="en-US" altLang="ja-JP" sz="1800" b="0" i="0" u="none" strike="noStrike" kern="1200" cap="none" spc="0" normalizeH="0" baseline="0" noProof="0" dirty="0">
                          <a:ln>
                            <a:noFill/>
                          </a:ln>
                          <a:solidFill>
                            <a:srgbClr val="FF0000"/>
                          </a:solidFill>
                          <a:effectLst/>
                          <a:uLnTx/>
                          <a:uFillTx/>
                          <a:latin typeface="+mn-ea"/>
                          <a:ea typeface="+mn-ea"/>
                          <a:cs typeface="+mn-cs"/>
                        </a:rPr>
                        <a:t>21</a:t>
                      </a:r>
                      <a:r>
                        <a:rPr kumimoji="1" lang="ja-JP" altLang="en-US" sz="1800" b="0" i="0" u="none" strike="noStrike" kern="1200" cap="none" spc="0" normalizeH="0" baseline="0" noProof="0" dirty="0">
                          <a:ln>
                            <a:noFill/>
                          </a:ln>
                          <a:solidFill>
                            <a:srgbClr val="FF0000"/>
                          </a:solidFill>
                          <a:effectLst/>
                          <a:uLnTx/>
                          <a:uFillTx/>
                          <a:latin typeface="+mn-ea"/>
                          <a:ea typeface="+mn-ea"/>
                          <a:cs typeface="+mn-cs"/>
                        </a:rPr>
                        <a:t>）、</a:t>
                      </a:r>
                      <a:r>
                        <a:rPr kumimoji="1" lang="ja-JP" altLang="en-US" sz="1800" b="0" i="0" u="none" strike="noStrike" kern="1200" cap="none" spc="0" normalizeH="0" baseline="0" noProof="0" dirty="0">
                          <a:ln>
                            <a:noFill/>
                          </a:ln>
                          <a:solidFill>
                            <a:srgbClr val="00B050"/>
                          </a:solidFill>
                          <a:effectLst/>
                          <a:uLnTx/>
                          <a:uFillTx/>
                          <a:latin typeface="+mn-ea"/>
                          <a:ea typeface="+mn-ea"/>
                          <a:cs typeface="+mn-cs"/>
                        </a:rPr>
                        <a:t>大分県（</a:t>
                      </a:r>
                      <a:r>
                        <a:rPr kumimoji="1" lang="en-US" altLang="ja-JP" sz="1800" b="0" i="0" u="none" strike="noStrike" kern="1200" cap="none" spc="0" normalizeH="0" baseline="0" noProof="0" dirty="0">
                          <a:ln>
                            <a:noFill/>
                          </a:ln>
                          <a:solidFill>
                            <a:srgbClr val="00B050"/>
                          </a:solidFill>
                          <a:effectLst/>
                          <a:uLnTx/>
                          <a:uFillTx/>
                          <a:latin typeface="+mn-ea"/>
                          <a:ea typeface="+mn-ea"/>
                          <a:cs typeface="+mn-cs"/>
                        </a:rPr>
                        <a:t>20</a:t>
                      </a:r>
                      <a:r>
                        <a:rPr kumimoji="1" lang="ja-JP" altLang="en-US" sz="1800" b="0" i="0" u="none" strike="noStrike" kern="1200" cap="none" spc="0" normalizeH="0" baseline="0" noProof="0" dirty="0">
                          <a:ln>
                            <a:noFill/>
                          </a:ln>
                          <a:solidFill>
                            <a:srgbClr val="00B050"/>
                          </a:solidFill>
                          <a:effectLst/>
                          <a:uLnTx/>
                          <a:uFillTx/>
                          <a:latin typeface="+mn-ea"/>
                          <a:ea typeface="+mn-ea"/>
                          <a:cs typeface="+mn-cs"/>
                        </a:rPr>
                        <a:t>）</a:t>
                      </a:r>
                      <a:endParaRPr kumimoji="1" lang="en-US" altLang="ja-JP" sz="1800" b="0" i="0" u="none" strike="noStrike" kern="1200" cap="none" spc="0" normalizeH="0" baseline="0" noProof="0" dirty="0">
                        <a:ln>
                          <a:noFill/>
                        </a:ln>
                        <a:solidFill>
                          <a:srgbClr val="00B050"/>
                        </a:solidFill>
                        <a:effectLst/>
                        <a:uLnTx/>
                        <a:uFillTx/>
                        <a:latin typeface="+mn-ea"/>
                        <a:ea typeface="+mn-ea"/>
                        <a:cs typeface="+mn-cs"/>
                      </a:endParaRPr>
                    </a:p>
                  </a:txBody>
                  <a:tcPr/>
                </a:tc>
                <a:tc>
                  <a:txBody>
                    <a:bodyPr/>
                    <a:lstStyle/>
                    <a:p>
                      <a:pPr algn="r"/>
                      <a:r>
                        <a:rPr kumimoji="1" lang="ja-JP" altLang="en-US" dirty="0"/>
                        <a:t>１２</a:t>
                      </a:r>
                      <a:endParaRPr kumimoji="1" lang="en-US" altLang="ja-JP" dirty="0"/>
                    </a:p>
                  </a:txBody>
                  <a:tcPr/>
                </a:tc>
                <a:tc>
                  <a:txBody>
                    <a:bodyPr/>
                    <a:lstStyle/>
                    <a:p>
                      <a:pPr algn="r"/>
                      <a:r>
                        <a:rPr kumimoji="1" lang="ja-JP" altLang="en-US" dirty="0"/>
                        <a:t>２９０</a:t>
                      </a:r>
                    </a:p>
                  </a:txBody>
                  <a:tcPr/>
                </a:tc>
                <a:extLst>
                  <a:ext uri="{0D108BD9-81ED-4DB2-BD59-A6C34878D82A}">
                    <a16:rowId xmlns:a16="http://schemas.microsoft.com/office/drawing/2014/main" val="10005"/>
                  </a:ext>
                </a:extLst>
              </a:tr>
              <a:tr h="528511">
                <a:tc>
                  <a:txBody>
                    <a:bodyPr/>
                    <a:lstStyle/>
                    <a:p>
                      <a:pPr algn="r"/>
                      <a:r>
                        <a:rPr kumimoji="1" lang="ja-JP" altLang="en-US" dirty="0"/>
                        <a:t>１０件以上</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FF0000"/>
                          </a:solidFill>
                          <a:latin typeface="+mn-ea"/>
                          <a:ea typeface="+mn-ea"/>
                        </a:rPr>
                        <a:t>石川県（</a:t>
                      </a:r>
                      <a:r>
                        <a:rPr kumimoji="1" lang="en-US" altLang="ja-JP" dirty="0">
                          <a:solidFill>
                            <a:srgbClr val="FF0000"/>
                          </a:solidFill>
                          <a:latin typeface="+mn-ea"/>
                          <a:ea typeface="+mn-ea"/>
                        </a:rPr>
                        <a:t>19</a:t>
                      </a:r>
                      <a:r>
                        <a:rPr kumimoji="1" lang="ja-JP" altLang="en-US" dirty="0">
                          <a:solidFill>
                            <a:srgbClr val="FF0000"/>
                          </a:solidFill>
                          <a:latin typeface="+mn-ea"/>
                          <a:ea typeface="+mn-ea"/>
                        </a:rPr>
                        <a:t>）、</a:t>
                      </a:r>
                      <a:r>
                        <a:rPr kumimoji="1" lang="ja-JP" altLang="en-US" dirty="0">
                          <a:solidFill>
                            <a:srgbClr val="00B050"/>
                          </a:solidFill>
                          <a:latin typeface="+mn-ea"/>
                          <a:ea typeface="+mn-ea"/>
                        </a:rPr>
                        <a:t>茨城県（</a:t>
                      </a:r>
                      <a:r>
                        <a:rPr kumimoji="1" lang="en-US" altLang="ja-JP" dirty="0">
                          <a:solidFill>
                            <a:srgbClr val="00B050"/>
                          </a:solidFill>
                          <a:latin typeface="+mn-ea"/>
                          <a:ea typeface="+mn-ea"/>
                        </a:rPr>
                        <a:t>18</a:t>
                      </a:r>
                      <a:r>
                        <a:rPr kumimoji="1" lang="ja-JP" altLang="en-US" dirty="0">
                          <a:solidFill>
                            <a:srgbClr val="00B050"/>
                          </a:solidFill>
                          <a:latin typeface="+mn-ea"/>
                          <a:ea typeface="+mn-ea"/>
                        </a:rPr>
                        <a:t>）、</a:t>
                      </a:r>
                      <a:r>
                        <a:rPr kumimoji="1" lang="ja-JP" altLang="en-US" dirty="0">
                          <a:solidFill>
                            <a:srgbClr val="FF0000"/>
                          </a:solidFill>
                          <a:latin typeface="+mn-ea"/>
                          <a:ea typeface="+mn-ea"/>
                        </a:rPr>
                        <a:t>山形県（</a:t>
                      </a:r>
                      <a:r>
                        <a:rPr kumimoji="1" lang="en-US" altLang="ja-JP" dirty="0">
                          <a:solidFill>
                            <a:srgbClr val="FF0000"/>
                          </a:solidFill>
                          <a:latin typeface="+mn-ea"/>
                          <a:ea typeface="+mn-ea"/>
                        </a:rPr>
                        <a:t>18</a:t>
                      </a:r>
                      <a:r>
                        <a:rPr kumimoji="1" lang="ja-JP" altLang="en-US" dirty="0">
                          <a:solidFill>
                            <a:srgbClr val="FF0000"/>
                          </a:solidFill>
                          <a:latin typeface="+mn-ea"/>
                          <a:ea typeface="+mn-ea"/>
                        </a:rPr>
                        <a:t>）、</a:t>
                      </a:r>
                      <a:r>
                        <a:rPr kumimoji="1" lang="zh-TW" altLang="en-US" dirty="0">
                          <a:solidFill>
                            <a:srgbClr val="0070C0"/>
                          </a:solidFill>
                          <a:latin typeface="ＭＳ Ｐゴシック" panose="020B0600070205080204" pitchFamily="50" charset="-128"/>
                          <a:ea typeface="ＭＳ Ｐゴシック" panose="020B0600070205080204" pitchFamily="50" charset="-128"/>
                        </a:rPr>
                        <a:t>宮崎県（</a:t>
                      </a:r>
                      <a:r>
                        <a:rPr kumimoji="1" lang="en-US" altLang="zh-TW" dirty="0">
                          <a:solidFill>
                            <a:srgbClr val="0070C0"/>
                          </a:solidFill>
                          <a:latin typeface="ＭＳ Ｐゴシック" panose="020B0600070205080204" pitchFamily="50" charset="-128"/>
                          <a:ea typeface="ＭＳ Ｐゴシック" panose="020B0600070205080204" pitchFamily="50" charset="-128"/>
                        </a:rPr>
                        <a:t>17</a:t>
                      </a:r>
                      <a:r>
                        <a:rPr kumimoji="1" lang="zh-TW" altLang="en-US" dirty="0">
                          <a:solidFill>
                            <a:srgbClr val="0070C0"/>
                          </a:solidFill>
                          <a:latin typeface="ＭＳ Ｐゴシック" panose="020B0600070205080204" pitchFamily="50" charset="-128"/>
                          <a:ea typeface="ＭＳ Ｐゴシック" panose="020B0600070205080204" pitchFamily="50" charset="-128"/>
                        </a:rPr>
                        <a:t>）</a:t>
                      </a:r>
                      <a:r>
                        <a:rPr kumimoji="1" lang="ja-JP" altLang="en-US" dirty="0">
                          <a:solidFill>
                            <a:srgbClr val="0070C0"/>
                          </a:solidFill>
                          <a:latin typeface="+mn-ea"/>
                          <a:ea typeface="+mn-ea"/>
                        </a:rPr>
                        <a:t>、</a:t>
                      </a:r>
                      <a:r>
                        <a:rPr kumimoji="1" lang="ja-JP" altLang="en-US" dirty="0">
                          <a:solidFill>
                            <a:srgbClr val="FF0000"/>
                          </a:solidFill>
                          <a:latin typeface="+mn-ea"/>
                          <a:ea typeface="+mn-ea"/>
                        </a:rPr>
                        <a:t>岩手県（</a:t>
                      </a:r>
                      <a:r>
                        <a:rPr kumimoji="1" lang="en-US" altLang="ja-JP" dirty="0">
                          <a:solidFill>
                            <a:srgbClr val="FF0000"/>
                          </a:solidFill>
                          <a:latin typeface="+mn-ea"/>
                          <a:ea typeface="+mn-ea"/>
                        </a:rPr>
                        <a:t>17</a:t>
                      </a:r>
                      <a:r>
                        <a:rPr kumimoji="1" lang="ja-JP" altLang="en-US" dirty="0">
                          <a:solidFill>
                            <a:srgbClr val="FF0000"/>
                          </a:solidFill>
                          <a:latin typeface="+mn-ea"/>
                          <a:ea typeface="+mn-ea"/>
                        </a:rPr>
                        <a:t>）、</a:t>
                      </a:r>
                      <a:endParaRPr kumimoji="1" lang="en-US" altLang="ja-JP" dirty="0">
                        <a:solidFill>
                          <a:srgbClr val="FF0000"/>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solidFill>
                            <a:srgbClr val="0070C0"/>
                          </a:solidFill>
                          <a:latin typeface="+mn-ea"/>
                          <a:ea typeface="+mn-ea"/>
                        </a:rPr>
                        <a:t>愛媛県（</a:t>
                      </a:r>
                      <a:r>
                        <a:rPr kumimoji="1" lang="en-US" altLang="ja-JP" dirty="0">
                          <a:solidFill>
                            <a:srgbClr val="0070C0"/>
                          </a:solidFill>
                          <a:latin typeface="+mn-ea"/>
                          <a:ea typeface="+mn-ea"/>
                        </a:rPr>
                        <a:t>16</a:t>
                      </a:r>
                      <a:r>
                        <a:rPr kumimoji="1" lang="ja-JP" altLang="en-US" dirty="0">
                          <a:solidFill>
                            <a:srgbClr val="0070C0"/>
                          </a:solidFill>
                          <a:latin typeface="+mn-ea"/>
                          <a:ea typeface="+mn-ea"/>
                        </a:rPr>
                        <a:t>）、</a:t>
                      </a:r>
                      <a:r>
                        <a:rPr kumimoji="1" lang="zh-TW" altLang="en-US" dirty="0">
                          <a:solidFill>
                            <a:srgbClr val="0070C0"/>
                          </a:solidFill>
                          <a:latin typeface="ＭＳ Ｐゴシック" panose="020B0600070205080204" pitchFamily="50" charset="-128"/>
                          <a:ea typeface="ＭＳ Ｐゴシック" panose="020B0600070205080204" pitchFamily="50" charset="-128"/>
                        </a:rPr>
                        <a:t>沖縄県（</a:t>
                      </a:r>
                      <a:r>
                        <a:rPr kumimoji="1" lang="en-US" altLang="zh-TW" dirty="0">
                          <a:solidFill>
                            <a:srgbClr val="0070C0"/>
                          </a:solidFill>
                          <a:latin typeface="ＭＳ Ｐゴシック" panose="020B0600070205080204" pitchFamily="50" charset="-128"/>
                          <a:ea typeface="ＭＳ Ｐゴシック" panose="020B0600070205080204" pitchFamily="50" charset="-128"/>
                        </a:rPr>
                        <a:t>15</a:t>
                      </a:r>
                      <a:r>
                        <a:rPr kumimoji="1" lang="zh-TW" altLang="en-US" dirty="0">
                          <a:solidFill>
                            <a:srgbClr val="0070C0"/>
                          </a:solidFill>
                          <a:latin typeface="ＭＳ Ｐゴシック" panose="020B0600070205080204" pitchFamily="50" charset="-128"/>
                          <a:ea typeface="ＭＳ Ｐゴシック" panose="020B0600070205080204" pitchFamily="50" charset="-128"/>
                        </a:rPr>
                        <a:t>）</a:t>
                      </a:r>
                      <a:r>
                        <a:rPr kumimoji="1" lang="ja-JP" altLang="en-US" dirty="0">
                          <a:solidFill>
                            <a:srgbClr val="0070C0"/>
                          </a:solidFill>
                          <a:latin typeface="+mn-ea"/>
                          <a:ea typeface="+mn-ea"/>
                        </a:rPr>
                        <a:t>、</a:t>
                      </a:r>
                      <a:r>
                        <a:rPr kumimoji="1" lang="ja-JP" altLang="en-US" dirty="0">
                          <a:solidFill>
                            <a:srgbClr val="FF0000"/>
                          </a:solidFill>
                          <a:latin typeface="+mn-ea"/>
                          <a:ea typeface="+mn-ea"/>
                        </a:rPr>
                        <a:t>和歌山県（</a:t>
                      </a:r>
                      <a:r>
                        <a:rPr kumimoji="1" lang="en-US" altLang="ja-JP" dirty="0">
                          <a:solidFill>
                            <a:srgbClr val="FF0000"/>
                          </a:solidFill>
                          <a:latin typeface="+mn-ea"/>
                          <a:ea typeface="+mn-ea"/>
                        </a:rPr>
                        <a:t>15</a:t>
                      </a:r>
                      <a:r>
                        <a:rPr kumimoji="1" lang="ja-JP" altLang="en-US" dirty="0">
                          <a:solidFill>
                            <a:srgbClr val="FF0000"/>
                          </a:solidFill>
                          <a:latin typeface="+mn-ea"/>
                          <a:ea typeface="+mn-ea"/>
                        </a:rPr>
                        <a:t>）、</a:t>
                      </a:r>
                      <a:r>
                        <a:rPr kumimoji="1" lang="ja-JP" altLang="en-US" dirty="0">
                          <a:solidFill>
                            <a:srgbClr val="0070C0"/>
                          </a:solidFill>
                          <a:latin typeface="+mn-ea"/>
                          <a:ea typeface="+mn-ea"/>
                        </a:rPr>
                        <a:t>滋賀県</a:t>
                      </a:r>
                      <a:r>
                        <a:rPr kumimoji="1" lang="ja-JP" altLang="en-US" sz="1800" b="0" i="0" u="none" strike="noStrike" kern="1200" cap="none" spc="0" normalizeH="0" baseline="0" noProof="0" dirty="0">
                          <a:ln>
                            <a:noFill/>
                          </a:ln>
                          <a:solidFill>
                            <a:schemeClr val="accent5"/>
                          </a:solidFill>
                          <a:effectLst/>
                          <a:uLnTx/>
                          <a:uFillTx/>
                          <a:latin typeface="+mn-ea"/>
                          <a:ea typeface="+mn-ea"/>
                          <a:cs typeface="+mn-cs"/>
                        </a:rPr>
                        <a:t>（</a:t>
                      </a:r>
                      <a:r>
                        <a:rPr kumimoji="1" lang="en-US" altLang="ja-JP" sz="1800" b="0" i="0" u="none" strike="noStrike" kern="1200" cap="none" spc="0" normalizeH="0" baseline="0" noProof="0" dirty="0">
                          <a:ln>
                            <a:noFill/>
                          </a:ln>
                          <a:solidFill>
                            <a:schemeClr val="accent5"/>
                          </a:solidFill>
                          <a:effectLst/>
                          <a:uLnTx/>
                          <a:uFillTx/>
                          <a:latin typeface="+mn-ea"/>
                          <a:ea typeface="+mn-ea"/>
                          <a:cs typeface="+mn-cs"/>
                        </a:rPr>
                        <a:t>13</a:t>
                      </a:r>
                      <a:r>
                        <a:rPr kumimoji="1" lang="ja-JP" altLang="en-US" sz="1800" b="0" i="0" u="none" strike="noStrike" kern="1200" cap="none" spc="0" normalizeH="0" baseline="0" noProof="0" dirty="0">
                          <a:ln>
                            <a:noFill/>
                          </a:ln>
                          <a:solidFill>
                            <a:schemeClr val="accent5"/>
                          </a:solidFill>
                          <a:effectLst/>
                          <a:uLnTx/>
                          <a:uFillTx/>
                          <a:latin typeface="+mn-ea"/>
                          <a:ea typeface="+mn-ea"/>
                          <a:cs typeface="+mn-cs"/>
                        </a:rPr>
                        <a:t>）、</a:t>
                      </a:r>
                      <a:r>
                        <a:rPr kumimoji="1" lang="zh-TW" altLang="en-US"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鳥取県（</a:t>
                      </a:r>
                      <a:r>
                        <a:rPr kumimoji="1" lang="en-US" altLang="zh-TW"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11</a:t>
                      </a:r>
                      <a:r>
                        <a:rPr kumimoji="1" lang="zh-TW" altLang="en-US"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0" i="0" u="none" strike="noStrike" kern="1200" cap="none" spc="0" normalizeH="0" baseline="0" noProof="0" dirty="0">
                          <a:ln>
                            <a:noFill/>
                          </a:ln>
                          <a:solidFill>
                            <a:srgbClr val="FF0000"/>
                          </a:solidFill>
                          <a:effectLst/>
                          <a:uLnTx/>
                          <a:uFillTx/>
                          <a:latin typeface="+mn-ea"/>
                          <a:ea typeface="+mn-ea"/>
                          <a:cs typeface="+mn-cs"/>
                        </a:rPr>
                        <a:t>、</a:t>
                      </a:r>
                      <a:endParaRPr kumimoji="1" lang="en-US" altLang="ja-JP" sz="1800" b="0" i="0" u="none" strike="noStrike" kern="1200" cap="none" spc="0" normalizeH="0" baseline="0" noProof="0" dirty="0">
                        <a:ln>
                          <a:noFill/>
                        </a:ln>
                        <a:solidFill>
                          <a:srgbClr val="FF0000"/>
                        </a:solidFill>
                        <a:effectLst/>
                        <a:uLnTx/>
                        <a:uFillTx/>
                        <a:latin typeface="+mn-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70C0"/>
                          </a:solidFill>
                          <a:effectLst/>
                          <a:uLnTx/>
                          <a:uFillTx/>
                          <a:latin typeface="+mn-ea"/>
                          <a:ea typeface="+mn-ea"/>
                          <a:cs typeface="+mn-cs"/>
                        </a:rPr>
                        <a:t>香川県（</a:t>
                      </a:r>
                      <a:r>
                        <a:rPr kumimoji="1" lang="en-US" altLang="ja-JP" sz="1800" b="0" i="0" u="none" strike="noStrike" kern="1200" cap="none" spc="0" normalizeH="0" baseline="0" noProof="0" dirty="0">
                          <a:ln>
                            <a:noFill/>
                          </a:ln>
                          <a:solidFill>
                            <a:srgbClr val="0070C0"/>
                          </a:solidFill>
                          <a:effectLst/>
                          <a:uLnTx/>
                          <a:uFillTx/>
                          <a:latin typeface="+mn-ea"/>
                          <a:ea typeface="+mn-ea"/>
                          <a:cs typeface="+mn-cs"/>
                        </a:rPr>
                        <a:t>10</a:t>
                      </a:r>
                      <a:r>
                        <a:rPr kumimoji="1" lang="ja-JP" altLang="en-US" sz="1800" b="0" i="0" u="none" strike="noStrike" kern="1200" cap="none" spc="0" normalizeH="0" baseline="0" noProof="0" dirty="0">
                          <a:ln>
                            <a:noFill/>
                          </a:ln>
                          <a:solidFill>
                            <a:srgbClr val="0070C0"/>
                          </a:solidFill>
                          <a:effectLst/>
                          <a:uLnTx/>
                          <a:uFillTx/>
                          <a:latin typeface="+mn-ea"/>
                          <a:ea typeface="+mn-ea"/>
                          <a:cs typeface="+mn-cs"/>
                        </a:rPr>
                        <a:t>）、</a:t>
                      </a:r>
                      <a:r>
                        <a:rPr kumimoji="1" lang="zh-TW" altLang="en-US"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島根県（</a:t>
                      </a:r>
                      <a:r>
                        <a:rPr kumimoji="1" lang="en-US" altLang="zh-TW"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10</a:t>
                      </a:r>
                      <a:r>
                        <a:rPr kumimoji="1" lang="zh-TW" altLang="en-US" sz="1800" b="0"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dirty="0">
                        <a:solidFill>
                          <a:srgbClr val="00B050"/>
                        </a:solidFill>
                        <a:latin typeface="ＭＳ Ｐゴシック" panose="020B0600070205080204" pitchFamily="50" charset="-128"/>
                        <a:ea typeface="ＭＳ Ｐゴシック" panose="020B0600070205080204" pitchFamily="50" charset="-128"/>
                      </a:endParaRPr>
                    </a:p>
                  </a:txBody>
                  <a:tcPr/>
                </a:tc>
                <a:tc>
                  <a:txBody>
                    <a:bodyPr/>
                    <a:lstStyle/>
                    <a:p>
                      <a:pPr algn="r"/>
                      <a:r>
                        <a:rPr kumimoji="1" lang="ja-JP" altLang="en-US" dirty="0"/>
                        <a:t>１２</a:t>
                      </a:r>
                    </a:p>
                  </a:txBody>
                  <a:tcPr/>
                </a:tc>
                <a:tc>
                  <a:txBody>
                    <a:bodyPr/>
                    <a:lstStyle/>
                    <a:p>
                      <a:pPr algn="r"/>
                      <a:r>
                        <a:rPr kumimoji="1" lang="ja-JP" altLang="en-US" dirty="0"/>
                        <a:t>１７９</a:t>
                      </a:r>
                    </a:p>
                  </a:txBody>
                  <a:tcPr/>
                </a:tc>
                <a:extLst>
                  <a:ext uri="{0D108BD9-81ED-4DB2-BD59-A6C34878D82A}">
                    <a16:rowId xmlns:a16="http://schemas.microsoft.com/office/drawing/2014/main" val="10006"/>
                  </a:ext>
                </a:extLst>
              </a:tr>
              <a:tr h="370840">
                <a:tc>
                  <a:txBody>
                    <a:bodyPr/>
                    <a:lstStyle/>
                    <a:p>
                      <a:pPr algn="r"/>
                      <a:r>
                        <a:rPr kumimoji="1" lang="ja-JP" altLang="en-US" dirty="0"/>
                        <a:t>１０件未満</a:t>
                      </a:r>
                    </a:p>
                  </a:txBody>
                  <a:tcPr/>
                </a:tc>
                <a:tc>
                  <a:txBody>
                    <a:bodyPr/>
                    <a:lstStyle/>
                    <a:p>
                      <a:r>
                        <a:rPr kumimoji="1" lang="ja-JP" altLang="en-US" dirty="0">
                          <a:solidFill>
                            <a:srgbClr val="00B050"/>
                          </a:solidFill>
                          <a:latin typeface="+mn-ea"/>
                          <a:ea typeface="+mn-ea"/>
                        </a:rPr>
                        <a:t>福井県（</a:t>
                      </a:r>
                      <a:r>
                        <a:rPr kumimoji="1" lang="en-US" altLang="ja-JP" dirty="0">
                          <a:solidFill>
                            <a:srgbClr val="00B050"/>
                          </a:solidFill>
                          <a:latin typeface="+mn-ea"/>
                          <a:ea typeface="+mn-ea"/>
                        </a:rPr>
                        <a:t>9</a:t>
                      </a:r>
                      <a:r>
                        <a:rPr kumimoji="1" lang="ja-JP" altLang="en-US" dirty="0">
                          <a:solidFill>
                            <a:srgbClr val="00B050"/>
                          </a:solidFill>
                          <a:latin typeface="+mn-ea"/>
                          <a:ea typeface="+mn-ea"/>
                        </a:rPr>
                        <a:t>）、岐阜県（</a:t>
                      </a:r>
                      <a:r>
                        <a:rPr kumimoji="1" lang="en-US" altLang="ja-JP" dirty="0">
                          <a:solidFill>
                            <a:srgbClr val="00B050"/>
                          </a:solidFill>
                          <a:latin typeface="+mn-ea"/>
                          <a:ea typeface="+mn-ea"/>
                        </a:rPr>
                        <a:t>9</a:t>
                      </a:r>
                      <a:r>
                        <a:rPr kumimoji="1" lang="ja-JP" altLang="en-US" dirty="0">
                          <a:solidFill>
                            <a:srgbClr val="00B050"/>
                          </a:solidFill>
                          <a:latin typeface="+mn-ea"/>
                          <a:ea typeface="+mn-ea"/>
                        </a:rPr>
                        <a:t>）、</a:t>
                      </a:r>
                      <a:r>
                        <a:rPr kumimoji="1" lang="ja-JP" altLang="en-US" dirty="0">
                          <a:solidFill>
                            <a:srgbClr val="0070C0"/>
                          </a:solidFill>
                          <a:latin typeface="+mn-ea"/>
                          <a:ea typeface="+mn-ea"/>
                        </a:rPr>
                        <a:t>奈良県（</a:t>
                      </a:r>
                      <a:r>
                        <a:rPr kumimoji="1" lang="en-US" altLang="ja-JP" dirty="0">
                          <a:solidFill>
                            <a:srgbClr val="0070C0"/>
                          </a:solidFill>
                          <a:latin typeface="+mn-ea"/>
                          <a:ea typeface="+mn-ea"/>
                        </a:rPr>
                        <a:t>9</a:t>
                      </a:r>
                      <a:r>
                        <a:rPr kumimoji="1" lang="ja-JP" altLang="en-US" dirty="0">
                          <a:solidFill>
                            <a:srgbClr val="0070C0"/>
                          </a:solidFill>
                          <a:latin typeface="+mn-ea"/>
                          <a:ea typeface="+mn-ea"/>
                        </a:rPr>
                        <a:t>）、</a:t>
                      </a:r>
                      <a:r>
                        <a:rPr kumimoji="1" lang="ja-JP" altLang="en-US" dirty="0">
                          <a:solidFill>
                            <a:srgbClr val="FF0000"/>
                          </a:solidFill>
                          <a:latin typeface="+mn-ea"/>
                          <a:ea typeface="+mn-ea"/>
                        </a:rPr>
                        <a:t>高知県（</a:t>
                      </a:r>
                      <a:r>
                        <a:rPr kumimoji="1" lang="en-US" altLang="ja-JP" dirty="0">
                          <a:solidFill>
                            <a:srgbClr val="FF0000"/>
                          </a:solidFill>
                          <a:latin typeface="+mn-ea"/>
                          <a:ea typeface="+mn-ea"/>
                        </a:rPr>
                        <a:t>9</a:t>
                      </a:r>
                      <a:r>
                        <a:rPr kumimoji="1" lang="ja-JP" altLang="en-US" dirty="0">
                          <a:solidFill>
                            <a:srgbClr val="FF0000"/>
                          </a:solidFill>
                          <a:latin typeface="+mn-ea"/>
                          <a:ea typeface="+mn-ea"/>
                        </a:rPr>
                        <a:t>）、</a:t>
                      </a:r>
                      <a:r>
                        <a:rPr kumimoji="1" lang="zh-TW" altLang="en-US" dirty="0">
                          <a:solidFill>
                            <a:srgbClr val="00B050"/>
                          </a:solidFill>
                          <a:latin typeface="ＭＳ Ｐゴシック" panose="020B0600070205080204" pitchFamily="50" charset="-128"/>
                          <a:ea typeface="ＭＳ Ｐゴシック" panose="020B0600070205080204" pitchFamily="50" charset="-128"/>
                        </a:rPr>
                        <a:t>徳島県（</a:t>
                      </a:r>
                      <a:r>
                        <a:rPr kumimoji="1" lang="en-US" altLang="zh-TW" dirty="0">
                          <a:solidFill>
                            <a:srgbClr val="00B050"/>
                          </a:solidFill>
                          <a:latin typeface="ＭＳ Ｐゴシック" panose="020B0600070205080204" pitchFamily="50" charset="-128"/>
                          <a:ea typeface="ＭＳ Ｐゴシック" panose="020B0600070205080204" pitchFamily="50" charset="-128"/>
                        </a:rPr>
                        <a:t>8</a:t>
                      </a:r>
                      <a:r>
                        <a:rPr kumimoji="1" lang="zh-TW" altLang="en-US" dirty="0">
                          <a:solidFill>
                            <a:srgbClr val="00B050"/>
                          </a:solidFill>
                          <a:latin typeface="ＭＳ Ｐゴシック" panose="020B0600070205080204" pitchFamily="50" charset="-128"/>
                          <a:ea typeface="ＭＳ Ｐゴシック" panose="020B0600070205080204" pitchFamily="50" charset="-128"/>
                        </a:rPr>
                        <a:t>）</a:t>
                      </a:r>
                      <a:r>
                        <a:rPr kumimoji="1" lang="ja-JP" altLang="en-US" dirty="0">
                          <a:solidFill>
                            <a:srgbClr val="00B050"/>
                          </a:solidFill>
                          <a:latin typeface="+mn-ea"/>
                          <a:ea typeface="+mn-ea"/>
                        </a:rPr>
                        <a:t>、</a:t>
                      </a:r>
                      <a:endParaRPr kumimoji="1" lang="en-US" altLang="ja-JP" dirty="0">
                        <a:solidFill>
                          <a:srgbClr val="00B050"/>
                        </a:solidFill>
                        <a:latin typeface="+mn-ea"/>
                        <a:ea typeface="+mn-ea"/>
                      </a:endParaRPr>
                    </a:p>
                    <a:p>
                      <a:r>
                        <a:rPr kumimoji="1" lang="ja-JP" altLang="en-US" dirty="0">
                          <a:solidFill>
                            <a:srgbClr val="00B050"/>
                          </a:solidFill>
                          <a:latin typeface="+mn-ea"/>
                          <a:ea typeface="+mn-ea"/>
                        </a:rPr>
                        <a:t>佐賀県（</a:t>
                      </a:r>
                      <a:r>
                        <a:rPr kumimoji="1" lang="en-US" altLang="ja-JP" dirty="0">
                          <a:solidFill>
                            <a:srgbClr val="00B050"/>
                          </a:solidFill>
                          <a:latin typeface="+mn-ea"/>
                          <a:ea typeface="+mn-ea"/>
                        </a:rPr>
                        <a:t>8</a:t>
                      </a:r>
                      <a:r>
                        <a:rPr kumimoji="1" lang="ja-JP" altLang="en-US" dirty="0">
                          <a:solidFill>
                            <a:srgbClr val="00B050"/>
                          </a:solidFill>
                          <a:latin typeface="+mn-ea"/>
                          <a:ea typeface="+mn-ea"/>
                        </a:rPr>
                        <a:t>）、山口県（</a:t>
                      </a:r>
                      <a:r>
                        <a:rPr kumimoji="1" lang="en-US" altLang="ja-JP" dirty="0">
                          <a:solidFill>
                            <a:srgbClr val="00B050"/>
                          </a:solidFill>
                          <a:latin typeface="+mn-ea"/>
                          <a:ea typeface="+mn-ea"/>
                        </a:rPr>
                        <a:t>7</a:t>
                      </a:r>
                      <a:r>
                        <a:rPr kumimoji="1" lang="ja-JP" altLang="en-US" dirty="0">
                          <a:solidFill>
                            <a:srgbClr val="00B050"/>
                          </a:solidFill>
                          <a:latin typeface="+mn-ea"/>
                          <a:ea typeface="+mn-ea"/>
                        </a:rPr>
                        <a:t>）、</a:t>
                      </a:r>
                      <a:r>
                        <a:rPr kumimoji="1" lang="ja-JP" altLang="en-US" dirty="0">
                          <a:solidFill>
                            <a:srgbClr val="0070C0"/>
                          </a:solidFill>
                          <a:latin typeface="+mn-ea"/>
                          <a:ea typeface="+mn-ea"/>
                        </a:rPr>
                        <a:t>山梨県（</a:t>
                      </a:r>
                      <a:r>
                        <a:rPr kumimoji="1" lang="en-US" altLang="ja-JP" dirty="0">
                          <a:solidFill>
                            <a:srgbClr val="0070C0"/>
                          </a:solidFill>
                          <a:latin typeface="+mn-ea"/>
                          <a:ea typeface="+mn-ea"/>
                        </a:rPr>
                        <a:t>7</a:t>
                      </a:r>
                      <a:r>
                        <a:rPr kumimoji="1" lang="ja-JP" altLang="en-US" dirty="0">
                          <a:solidFill>
                            <a:srgbClr val="0070C0"/>
                          </a:solidFill>
                          <a:latin typeface="+mn-ea"/>
                          <a:ea typeface="+mn-ea"/>
                        </a:rPr>
                        <a:t>）、</a:t>
                      </a:r>
                      <a:r>
                        <a:rPr kumimoji="1" lang="ja-JP" altLang="en-US" dirty="0">
                          <a:solidFill>
                            <a:srgbClr val="00B050"/>
                          </a:solidFill>
                          <a:latin typeface="+mn-ea"/>
                          <a:ea typeface="+mn-ea"/>
                        </a:rPr>
                        <a:t>富山県（</a:t>
                      </a:r>
                      <a:r>
                        <a:rPr kumimoji="1" lang="en-US" altLang="ja-JP" dirty="0">
                          <a:solidFill>
                            <a:srgbClr val="00B050"/>
                          </a:solidFill>
                          <a:latin typeface="+mn-ea"/>
                          <a:ea typeface="+mn-ea"/>
                        </a:rPr>
                        <a:t>6</a:t>
                      </a:r>
                      <a:r>
                        <a:rPr kumimoji="1" lang="ja-JP" altLang="en-US" dirty="0">
                          <a:solidFill>
                            <a:srgbClr val="00B050"/>
                          </a:solidFill>
                          <a:latin typeface="+mn-ea"/>
                          <a:ea typeface="+mn-ea"/>
                        </a:rPr>
                        <a:t>）、秋田県（</a:t>
                      </a:r>
                      <a:r>
                        <a:rPr kumimoji="1" lang="en-US" altLang="ja-JP" dirty="0">
                          <a:solidFill>
                            <a:srgbClr val="00B050"/>
                          </a:solidFill>
                          <a:latin typeface="+mn-ea"/>
                          <a:ea typeface="+mn-ea"/>
                        </a:rPr>
                        <a:t>5</a:t>
                      </a:r>
                      <a:r>
                        <a:rPr kumimoji="1" lang="ja-JP" altLang="en-US" dirty="0">
                          <a:solidFill>
                            <a:srgbClr val="00B050"/>
                          </a:solidFill>
                          <a:latin typeface="+mn-ea"/>
                          <a:ea typeface="+mn-ea"/>
                        </a:rPr>
                        <a:t>）</a:t>
                      </a:r>
                      <a:endParaRPr kumimoji="1" lang="en-US" altLang="ja-JP" dirty="0">
                        <a:solidFill>
                          <a:srgbClr val="00B050"/>
                        </a:solidFill>
                        <a:latin typeface="+mn-ea"/>
                        <a:ea typeface="+mn-ea"/>
                      </a:endParaRPr>
                    </a:p>
                  </a:txBody>
                  <a:tcPr/>
                </a:tc>
                <a:tc>
                  <a:txBody>
                    <a:bodyPr/>
                    <a:lstStyle/>
                    <a:p>
                      <a:pPr algn="r"/>
                      <a:r>
                        <a:rPr kumimoji="1" lang="ja-JP" altLang="en-US" dirty="0"/>
                        <a:t>１０</a:t>
                      </a:r>
                    </a:p>
                  </a:txBody>
                  <a:tcPr/>
                </a:tc>
                <a:tc>
                  <a:txBody>
                    <a:bodyPr/>
                    <a:lstStyle/>
                    <a:p>
                      <a:pPr algn="r"/>
                      <a:r>
                        <a:rPr kumimoji="1" lang="ja-JP" altLang="en-US" dirty="0"/>
                        <a:t>７７</a:t>
                      </a:r>
                    </a:p>
                  </a:txBody>
                  <a:tcPr/>
                </a:tc>
                <a:extLst>
                  <a:ext uri="{0D108BD9-81ED-4DB2-BD59-A6C34878D82A}">
                    <a16:rowId xmlns:a16="http://schemas.microsoft.com/office/drawing/2014/main" val="10007"/>
                  </a:ext>
                </a:extLst>
              </a:tr>
              <a:tr h="370840">
                <a:tc>
                  <a:txBody>
                    <a:bodyPr/>
                    <a:lstStyle/>
                    <a:p>
                      <a:pPr algn="r"/>
                      <a:r>
                        <a:rPr kumimoji="1" lang="ja-JP" altLang="en-US" dirty="0"/>
                        <a:t>合計</a:t>
                      </a:r>
                    </a:p>
                  </a:txBody>
                  <a:tcPr/>
                </a:tc>
                <a:tc>
                  <a:txBody>
                    <a:bodyPr/>
                    <a:lstStyle/>
                    <a:p>
                      <a:endParaRPr kumimoji="1" lang="ja-JP" altLang="en-US" dirty="0"/>
                    </a:p>
                  </a:txBody>
                  <a:tcPr/>
                </a:tc>
                <a:tc>
                  <a:txBody>
                    <a:bodyPr/>
                    <a:lstStyle/>
                    <a:p>
                      <a:pPr algn="r"/>
                      <a:r>
                        <a:rPr kumimoji="1" lang="ja-JP" altLang="en-US" dirty="0"/>
                        <a:t>４７</a:t>
                      </a:r>
                    </a:p>
                  </a:txBody>
                  <a:tcPr/>
                </a:tc>
                <a:tc>
                  <a:txBody>
                    <a:bodyPr/>
                    <a:lstStyle/>
                    <a:p>
                      <a:pPr algn="r"/>
                      <a:r>
                        <a:rPr kumimoji="1" lang="ja-JP" altLang="en-US" dirty="0"/>
                        <a:t>１，５２６</a:t>
                      </a:r>
                    </a:p>
                  </a:txBody>
                  <a:tcPr/>
                </a:tc>
                <a:extLst>
                  <a:ext uri="{0D108BD9-81ED-4DB2-BD59-A6C34878D82A}">
                    <a16:rowId xmlns:a16="http://schemas.microsoft.com/office/drawing/2014/main" val="10008"/>
                  </a:ext>
                </a:extLst>
              </a:tr>
            </a:tbl>
          </a:graphicData>
        </a:graphic>
      </p:graphicFrame>
      <p:sp>
        <p:nvSpPr>
          <p:cNvPr id="6" name="テキスト ボックス 5">
            <a:extLst>
              <a:ext uri="{FF2B5EF4-FFF2-40B4-BE49-F238E27FC236}">
                <a16:creationId xmlns:a16="http://schemas.microsoft.com/office/drawing/2014/main" id="{1D34ABB9-F40B-41FC-A89E-15C437D94C42}"/>
              </a:ext>
            </a:extLst>
          </p:cNvPr>
          <p:cNvSpPr txBox="1"/>
          <p:nvPr/>
        </p:nvSpPr>
        <p:spPr>
          <a:xfrm>
            <a:off x="7086405" y="6347860"/>
            <a:ext cx="3698826" cy="307777"/>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kumimoji="1" lang="ja-JP" altLang="en-US" sz="1400" dirty="0"/>
              <a:t>出所：厚生労働省「労働者死傷病報告」より</a:t>
            </a:r>
          </a:p>
        </p:txBody>
      </p:sp>
      <p:sp>
        <p:nvSpPr>
          <p:cNvPr id="8" name="タイトル 1">
            <a:extLst>
              <a:ext uri="{FF2B5EF4-FFF2-40B4-BE49-F238E27FC236}">
                <a16:creationId xmlns:a16="http://schemas.microsoft.com/office/drawing/2014/main" id="{A1E97EAD-E9B6-439E-B8F1-D9BFC8603C15}"/>
              </a:ext>
            </a:extLst>
          </p:cNvPr>
          <p:cNvSpPr txBox="1">
            <a:spLocks/>
          </p:cNvSpPr>
          <p:nvPr/>
        </p:nvSpPr>
        <p:spPr>
          <a:xfrm>
            <a:off x="341376" y="365126"/>
            <a:ext cx="11850624" cy="609660"/>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t>２．令和５年の各都道府県の死傷者数（休業４日以上）</a:t>
            </a:r>
          </a:p>
        </p:txBody>
      </p:sp>
      <p:sp>
        <p:nvSpPr>
          <p:cNvPr id="9" name="テキスト ボックス 8">
            <a:extLst>
              <a:ext uri="{FF2B5EF4-FFF2-40B4-BE49-F238E27FC236}">
                <a16:creationId xmlns:a16="http://schemas.microsoft.com/office/drawing/2014/main" id="{B82AF8A8-8A6C-4CE5-95C8-B2B602A5686C}"/>
              </a:ext>
            </a:extLst>
          </p:cNvPr>
          <p:cNvSpPr txBox="1"/>
          <p:nvPr/>
        </p:nvSpPr>
        <p:spPr>
          <a:xfrm>
            <a:off x="554636" y="5605337"/>
            <a:ext cx="11277600" cy="861774"/>
          </a:xfrm>
          <a:prstGeom prst="rect">
            <a:avLst/>
          </a:prstGeom>
          <a:noFill/>
        </p:spPr>
        <p:txBody>
          <a:bodyPr wrap="square" rtlCol="0">
            <a:spAutoFit/>
          </a:bodyPr>
          <a:lstStyle/>
          <a:p>
            <a:r>
              <a:rPr kumimoji="1" lang="ja-JP" altLang="en-US" sz="1400" dirty="0"/>
              <a:t>凡例：</a:t>
            </a:r>
            <a:r>
              <a:rPr kumimoji="1" lang="ja-JP" altLang="en-US" sz="1400" dirty="0">
                <a:solidFill>
                  <a:schemeClr val="accent6">
                    <a:lumMod val="75000"/>
                  </a:schemeClr>
                </a:solidFill>
              </a:rPr>
              <a:t>２０％以上減</a:t>
            </a:r>
            <a:r>
              <a:rPr kumimoji="1" lang="ja-JP" altLang="en-US" sz="1400" dirty="0"/>
              <a:t>，</a:t>
            </a:r>
            <a:r>
              <a:rPr kumimoji="1" lang="ja-JP" altLang="en-US" sz="1400" dirty="0">
                <a:solidFill>
                  <a:srgbClr val="0070C0"/>
                </a:solidFill>
              </a:rPr>
              <a:t>０～２０％未満減</a:t>
            </a:r>
            <a:r>
              <a:rPr kumimoji="1" lang="ja-JP" altLang="en-US" sz="1400" dirty="0"/>
              <a:t>，</a:t>
            </a:r>
            <a:r>
              <a:rPr kumimoji="1" lang="ja-JP" altLang="en-US" sz="1400" dirty="0">
                <a:solidFill>
                  <a:srgbClr val="FF0000"/>
                </a:solidFill>
              </a:rPr>
              <a:t>増加　</a:t>
            </a:r>
            <a:r>
              <a:rPr kumimoji="1" lang="ja-JP" altLang="en-US" sz="1400" dirty="0"/>
              <a:t>（昨年比）　</a:t>
            </a:r>
            <a:endParaRPr kumimoji="1" lang="en-US" altLang="ja-JP" sz="1400" dirty="0"/>
          </a:p>
          <a:p>
            <a:r>
              <a:rPr lang="ja-JP" altLang="en-US" dirty="0"/>
              <a:t>全体として死傷災害は令和５年で</a:t>
            </a:r>
            <a:r>
              <a:rPr lang="ja-JP" altLang="en-US" b="1" dirty="0"/>
              <a:t>１，５２６人</a:t>
            </a:r>
            <a:r>
              <a:rPr lang="ja-JP" altLang="en-US" dirty="0"/>
              <a:t>となり、令和４年１，５２４人から</a:t>
            </a:r>
            <a:r>
              <a:rPr lang="ja-JP" altLang="en-US" b="1" dirty="0"/>
              <a:t>２人増加</a:t>
            </a:r>
            <a:r>
              <a:rPr lang="ja-JP" altLang="en-US" dirty="0"/>
              <a:t>。</a:t>
            </a:r>
            <a:endParaRPr lang="en-US" altLang="ja-JP" dirty="0">
              <a:solidFill>
                <a:srgbClr val="00B050"/>
              </a:solidFill>
            </a:endParaRPr>
          </a:p>
          <a:p>
            <a:r>
              <a:rPr lang="ja-JP" altLang="en-US" dirty="0"/>
              <a:t>死亡災害は令和５年で</a:t>
            </a:r>
            <a:r>
              <a:rPr lang="ja-JP" altLang="en-US" b="1" dirty="0"/>
              <a:t>１７名</a:t>
            </a:r>
            <a:r>
              <a:rPr lang="ja-JP" altLang="en-US" dirty="0"/>
              <a:t>となり、令和４年１５名から</a:t>
            </a:r>
            <a:r>
              <a:rPr lang="ja-JP" altLang="en-US" b="1" dirty="0"/>
              <a:t>２名増加</a:t>
            </a:r>
            <a:r>
              <a:rPr lang="ja-JP" altLang="en-US" dirty="0"/>
              <a:t>。</a:t>
            </a:r>
            <a:endParaRPr kumimoji="1" lang="ja-JP" altLang="en-US" dirty="0">
              <a:solidFill>
                <a:srgbClr val="FF0000"/>
              </a:solidFill>
            </a:endParaRPr>
          </a:p>
        </p:txBody>
      </p:sp>
      <p:sp>
        <p:nvSpPr>
          <p:cNvPr id="10" name="スライド番号プレースホルダー 3">
            <a:extLst>
              <a:ext uri="{FF2B5EF4-FFF2-40B4-BE49-F238E27FC236}">
                <a16:creationId xmlns:a16="http://schemas.microsoft.com/office/drawing/2014/main" id="{3BCD2449-407C-476D-BCB4-2BBDD3948F41}"/>
              </a:ext>
            </a:extLst>
          </p:cNvPr>
          <p:cNvSpPr>
            <a:spLocks noGrp="1"/>
          </p:cNvSpPr>
          <p:nvPr>
            <p:ph type="sldNum" sz="quarter" idx="12"/>
          </p:nvPr>
        </p:nvSpPr>
        <p:spPr>
          <a:xfrm>
            <a:off x="8610600" y="6356350"/>
            <a:ext cx="2743200" cy="365125"/>
          </a:xfrm>
        </p:spPr>
        <p:txBody>
          <a:bodyPr/>
          <a:lstStyle/>
          <a:p>
            <a:fld id="{98455550-6FDE-4DE9-B078-D8DADF50C2F7}" type="slidenum">
              <a:rPr kumimoji="1" lang="ja-JP" altLang="en-US" sz="1800" smtClean="0"/>
              <a:t>4</a:t>
            </a:fld>
            <a:endParaRPr kumimoji="1" lang="ja-JP" altLang="en-US" sz="1800" dirty="0"/>
          </a:p>
        </p:txBody>
      </p:sp>
      <p:sp>
        <p:nvSpPr>
          <p:cNvPr id="4" name="テキスト ボックス 3">
            <a:extLst>
              <a:ext uri="{FF2B5EF4-FFF2-40B4-BE49-F238E27FC236}">
                <a16:creationId xmlns:a16="http://schemas.microsoft.com/office/drawing/2014/main" id="{E450B90A-DBB8-67AB-B95D-5D223763B051}"/>
              </a:ext>
            </a:extLst>
          </p:cNvPr>
          <p:cNvSpPr txBox="1">
            <a:spLocks noChangeArrowheads="1"/>
          </p:cNvSpPr>
          <p:nvPr/>
        </p:nvSpPr>
        <p:spPr bwMode="auto">
          <a:xfrm>
            <a:off x="4710711" y="5605337"/>
            <a:ext cx="47513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游ゴシック" panose="020B0400000000000000" pitchFamily="50" charset="-128"/>
                <a:ea typeface="游ゴシック" panose="020B0400000000000000" pitchFamily="50" charset="-128"/>
              </a:defRPr>
            </a:lvl1pPr>
            <a:lvl2pPr marL="742950" indent="-285750">
              <a:defRPr kumimoji="1">
                <a:solidFill>
                  <a:schemeClr val="tx1"/>
                </a:solidFill>
                <a:latin typeface="游ゴシック" panose="020B0400000000000000" pitchFamily="50" charset="-128"/>
                <a:ea typeface="游ゴシック" panose="020B0400000000000000" pitchFamily="50" charset="-128"/>
              </a:defRPr>
            </a:lvl2pPr>
            <a:lvl3pPr marL="1143000" indent="-228600">
              <a:defRPr kumimoji="1">
                <a:solidFill>
                  <a:schemeClr val="tx1"/>
                </a:solidFill>
                <a:latin typeface="游ゴシック" panose="020B0400000000000000" pitchFamily="50" charset="-128"/>
                <a:ea typeface="游ゴシック" panose="020B0400000000000000" pitchFamily="50" charset="-128"/>
              </a:defRPr>
            </a:lvl3pPr>
            <a:lvl4pPr marL="1600200" indent="-228600">
              <a:defRPr kumimoji="1">
                <a:solidFill>
                  <a:schemeClr val="tx1"/>
                </a:solidFill>
                <a:latin typeface="游ゴシック" panose="020B0400000000000000" pitchFamily="50" charset="-128"/>
                <a:ea typeface="游ゴシック" panose="020B0400000000000000" pitchFamily="50" charset="-128"/>
              </a:defRPr>
            </a:lvl4pPr>
            <a:lvl5pPr marL="2057400" indent="-228600">
              <a:defRPr kumimoji="1">
                <a:solidFill>
                  <a:schemeClr val="tx1"/>
                </a:solidFill>
                <a:latin typeface="游ゴシック" panose="020B0400000000000000" pitchFamily="50" charset="-128"/>
                <a:ea typeface="游ゴシック" panose="020B0400000000000000" pitchFamily="50" charset="-128"/>
              </a:defRPr>
            </a:lvl5pPr>
            <a:lvl6pPr marL="25146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6pPr>
            <a:lvl7pPr marL="29718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7pPr>
            <a:lvl8pPr marL="34290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8pPr>
            <a:lvl9pPr marL="3886200" indent="-228600" eaLnBrk="0" fontAlgn="base" hangingPunct="0">
              <a:spcBef>
                <a:spcPct val="0"/>
              </a:spcBef>
              <a:spcAft>
                <a:spcPct val="0"/>
              </a:spcAft>
              <a:defRPr kumimoji="1">
                <a:solidFill>
                  <a:schemeClr val="tx1"/>
                </a:solidFill>
                <a:latin typeface="游ゴシック" panose="020B0400000000000000" pitchFamily="50" charset="-128"/>
                <a:ea typeface="游ゴシック" panose="020B0400000000000000" pitchFamily="50" charset="-128"/>
              </a:defRPr>
            </a:lvl9pPr>
          </a:lstStyle>
          <a:p>
            <a:pPr eaLnBrk="1" hangingPunct="1"/>
            <a:r>
              <a:rPr lang="en-US" altLang="ja-JP" sz="1400" dirty="0">
                <a:solidFill>
                  <a:srgbClr val="000000"/>
                </a:solidFill>
                <a:latin typeface="Calibri" panose="020F0502020204030204" pitchFamily="34" charset="0"/>
                <a:ea typeface="ＭＳ Ｐゴシック" panose="020B0600070205080204" pitchFamily="50" charset="-128"/>
              </a:rPr>
              <a:t>※</a:t>
            </a:r>
            <a:r>
              <a:rPr lang="ja-JP" altLang="en-US" sz="1400" dirty="0">
                <a:solidFill>
                  <a:srgbClr val="000000"/>
                </a:solidFill>
                <a:latin typeface="Calibri" panose="020F0502020204030204" pitchFamily="34" charset="0"/>
                <a:ea typeface="ＭＳ Ｐゴシック" panose="020B0600070205080204" pitchFamily="50" charset="-128"/>
              </a:rPr>
              <a:t>新型コロナウイルス感染症へのり患による労働災害を除く</a:t>
            </a:r>
            <a:endParaRPr lang="en-US" altLang="ja-JP" sz="1400" dirty="0">
              <a:solidFill>
                <a:srgbClr val="000000"/>
              </a:solidFill>
              <a:latin typeface="Calibri" panose="020F0502020204030204" pitchFamily="34" charset="0"/>
              <a:ea typeface="ＭＳ Ｐゴシック" panose="020B0600070205080204" pitchFamily="50" charset="-128"/>
            </a:endParaRPr>
          </a:p>
        </p:txBody>
      </p:sp>
    </p:spTree>
    <p:extLst>
      <p:ext uri="{BB962C8B-B14F-4D97-AF65-F5344CB8AC3E}">
        <p14:creationId xmlns:p14="http://schemas.microsoft.com/office/powerpoint/2010/main" val="2019705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838200" y="475656"/>
            <a:ext cx="10515600" cy="800484"/>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t>２．１　労働安全衛生法で決められている事</a:t>
            </a:r>
          </a:p>
        </p:txBody>
      </p:sp>
      <p:sp>
        <p:nvSpPr>
          <p:cNvPr id="3" name="コンテンツ プレースホルダー 2"/>
          <p:cNvSpPr txBox="1">
            <a:spLocks/>
          </p:cNvSpPr>
          <p:nvPr/>
        </p:nvSpPr>
        <p:spPr>
          <a:xfrm>
            <a:off x="838200" y="1276140"/>
            <a:ext cx="10515600" cy="524523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ü"/>
            </a:pPr>
            <a:r>
              <a:rPr lang="ja-JP" altLang="en-US" sz="2400" dirty="0"/>
              <a:t>事業者の責務</a:t>
            </a:r>
            <a:endParaRPr lang="en-US" altLang="ja-JP" sz="2400" dirty="0"/>
          </a:p>
          <a:p>
            <a:pPr>
              <a:buFont typeface="Wingdings" panose="05000000000000000000" pitchFamily="2" charset="2"/>
              <a:buChar char="ü"/>
            </a:pPr>
            <a:r>
              <a:rPr lang="ja-JP" altLang="en-US" sz="2400" dirty="0"/>
              <a:t>労働者の責務</a:t>
            </a:r>
            <a:endParaRPr lang="en-US" altLang="ja-JP" sz="2400" dirty="0"/>
          </a:p>
          <a:p>
            <a:pPr>
              <a:buFont typeface="Wingdings" panose="05000000000000000000" pitchFamily="2" charset="2"/>
              <a:buChar char="ü"/>
            </a:pPr>
            <a:r>
              <a:rPr lang="ja-JP" altLang="en-US" sz="2400" dirty="0"/>
              <a:t>安全衛生管理体制</a:t>
            </a:r>
            <a:endParaRPr lang="en-US" altLang="ja-JP" sz="2400" dirty="0"/>
          </a:p>
          <a:p>
            <a:pPr marL="0" indent="0">
              <a:buFont typeface="Arial" panose="020B0604020202020204" pitchFamily="34" charset="0"/>
              <a:buNone/>
            </a:pPr>
            <a:r>
              <a:rPr lang="ja-JP" altLang="en-US" sz="2000" dirty="0">
                <a:solidFill>
                  <a:srgbClr val="00B0F0"/>
                </a:solidFill>
              </a:rPr>
              <a:t>　・総括安全衛生管理者，安全管理者，衛生管理者，安全衛生推進者等，産業医，作業主任者</a:t>
            </a:r>
            <a:endParaRPr lang="en-US" altLang="ja-JP" sz="2000" dirty="0">
              <a:solidFill>
                <a:srgbClr val="00B0F0"/>
              </a:solidFill>
            </a:endParaRPr>
          </a:p>
          <a:p>
            <a:pPr marL="0" indent="0">
              <a:buFont typeface="Arial" panose="020B0604020202020204" pitchFamily="34" charset="0"/>
              <a:buNone/>
            </a:pPr>
            <a:r>
              <a:rPr lang="ja-JP" altLang="en-US" sz="2000" dirty="0">
                <a:solidFill>
                  <a:srgbClr val="00B0F0"/>
                </a:solidFill>
              </a:rPr>
              <a:t>　・安全委員会，衛生委員会，安全衛生委員会</a:t>
            </a:r>
            <a:endParaRPr lang="en-US" altLang="ja-JP" sz="2000" dirty="0">
              <a:solidFill>
                <a:srgbClr val="00B0F0"/>
              </a:solidFill>
            </a:endParaRPr>
          </a:p>
          <a:p>
            <a:pPr marL="0" indent="0">
              <a:buFont typeface="Arial" panose="020B0604020202020204" pitchFamily="34" charset="0"/>
              <a:buNone/>
            </a:pPr>
            <a:r>
              <a:rPr lang="ja-JP" altLang="en-US" sz="2000" dirty="0">
                <a:solidFill>
                  <a:srgbClr val="00B0F0"/>
                </a:solidFill>
              </a:rPr>
              <a:t>　・安全管理者等に対する教育等</a:t>
            </a:r>
            <a:endParaRPr lang="en-US" altLang="ja-JP" sz="2000" dirty="0">
              <a:solidFill>
                <a:srgbClr val="00B0F0"/>
              </a:solidFill>
            </a:endParaRPr>
          </a:p>
          <a:p>
            <a:pPr marL="0" indent="0">
              <a:buFont typeface="Arial" panose="020B0604020202020204" pitchFamily="34" charset="0"/>
              <a:buNone/>
            </a:pPr>
            <a:r>
              <a:rPr lang="ja-JP" altLang="en-US" sz="2000" dirty="0">
                <a:solidFill>
                  <a:srgbClr val="00B0F0"/>
                </a:solidFill>
              </a:rPr>
              <a:t>　・事業者の講ずべき措置等（機械・爆発物・電気・熱・墜落・粉</a:t>
            </a:r>
            <a:r>
              <a:rPr lang="ja-JP" altLang="en-US" sz="2000" dirty="0" err="1">
                <a:solidFill>
                  <a:srgbClr val="00B0F0"/>
                </a:solidFill>
              </a:rPr>
              <a:t>じん</a:t>
            </a:r>
            <a:r>
              <a:rPr lang="ja-JP" altLang="en-US" sz="2000" dirty="0">
                <a:solidFill>
                  <a:srgbClr val="00B0F0"/>
                </a:solidFill>
              </a:rPr>
              <a:t>・換気・採光・休養・避難等）</a:t>
            </a:r>
            <a:endParaRPr lang="en-US" altLang="ja-JP" sz="2000" dirty="0">
              <a:solidFill>
                <a:srgbClr val="00B0F0"/>
              </a:solidFill>
            </a:endParaRPr>
          </a:p>
          <a:p>
            <a:pPr>
              <a:buFont typeface="Wingdings" panose="05000000000000000000" pitchFamily="2" charset="2"/>
              <a:buChar char="ü"/>
            </a:pPr>
            <a:r>
              <a:rPr lang="ja-JP" altLang="en-US" sz="2400" dirty="0"/>
              <a:t>労働者の就業に当たっての措置</a:t>
            </a:r>
            <a:endParaRPr lang="en-US" altLang="ja-JP" sz="2400" dirty="0"/>
          </a:p>
          <a:p>
            <a:pPr marL="0" indent="0">
              <a:buFont typeface="Arial" panose="020B0604020202020204" pitchFamily="34" charset="0"/>
              <a:buNone/>
            </a:pPr>
            <a:r>
              <a:rPr lang="ja-JP" altLang="en-US" sz="2000" dirty="0"/>
              <a:t>　</a:t>
            </a:r>
            <a:r>
              <a:rPr lang="ja-JP" altLang="en-US" sz="2000" dirty="0">
                <a:solidFill>
                  <a:srgbClr val="00B0F0"/>
                </a:solidFill>
              </a:rPr>
              <a:t>・雇入れ時の教育，職長等の教育，就業制限，中高年者への配慮</a:t>
            </a:r>
            <a:endParaRPr lang="en-US" altLang="ja-JP" sz="2000" dirty="0">
              <a:solidFill>
                <a:srgbClr val="00B0F0"/>
              </a:solidFill>
            </a:endParaRPr>
          </a:p>
          <a:p>
            <a:pPr>
              <a:buFont typeface="Wingdings" panose="05000000000000000000" pitchFamily="2" charset="2"/>
              <a:buChar char="ü"/>
            </a:pPr>
            <a:r>
              <a:rPr lang="ja-JP" altLang="en-US" sz="2400" dirty="0"/>
              <a:t>健康保持増進のための措置</a:t>
            </a:r>
            <a:endParaRPr lang="en-US" altLang="ja-JP" sz="2400" dirty="0"/>
          </a:p>
          <a:p>
            <a:pPr marL="0" indent="0">
              <a:buFont typeface="Arial" panose="020B0604020202020204" pitchFamily="34" charset="0"/>
              <a:buNone/>
            </a:pPr>
            <a:r>
              <a:rPr lang="ja-JP" altLang="en-US" sz="2000" dirty="0"/>
              <a:t>　</a:t>
            </a:r>
            <a:r>
              <a:rPr lang="ja-JP" altLang="en-US" sz="2000" dirty="0">
                <a:solidFill>
                  <a:srgbClr val="00B0F0"/>
                </a:solidFill>
              </a:rPr>
              <a:t>・作業環境測定，作業の管理，作業時間の管理，健康診断，保健指導，健康教育</a:t>
            </a:r>
            <a:endParaRPr lang="en-US" altLang="ja-JP" sz="2000" dirty="0">
              <a:solidFill>
                <a:srgbClr val="00B0F0"/>
              </a:solidFill>
            </a:endParaRPr>
          </a:p>
          <a:p>
            <a:pPr>
              <a:buFont typeface="Wingdings" panose="05000000000000000000" pitchFamily="2" charset="2"/>
              <a:buChar char="ü"/>
            </a:pPr>
            <a:r>
              <a:rPr lang="ja-JP" altLang="en-US" sz="2400" dirty="0"/>
              <a:t>快適な職場環境の形成のための措置</a:t>
            </a:r>
            <a:endParaRPr lang="en-US" altLang="ja-JP" sz="2400" dirty="0"/>
          </a:p>
          <a:p>
            <a:pPr marL="0" indent="0">
              <a:buFont typeface="Arial" panose="020B0604020202020204" pitchFamily="34" charset="0"/>
              <a:buNone/>
            </a:pPr>
            <a:endParaRPr lang="en-US" altLang="ja-JP" sz="2000" dirty="0"/>
          </a:p>
          <a:p>
            <a:pPr marL="0" indent="0">
              <a:buFont typeface="Arial" panose="020B0604020202020204" pitchFamily="34" charset="0"/>
              <a:buNone/>
            </a:pPr>
            <a:endParaRPr lang="en-US" altLang="ja-JP" sz="2400" dirty="0"/>
          </a:p>
          <a:p>
            <a:pPr marL="0" indent="0">
              <a:buFont typeface="Arial" panose="020B0604020202020204" pitchFamily="34" charset="0"/>
              <a:buNone/>
            </a:pPr>
            <a:endParaRPr lang="ja-JP" altLang="en-US" dirty="0"/>
          </a:p>
        </p:txBody>
      </p:sp>
      <p:sp>
        <p:nvSpPr>
          <p:cNvPr id="4" name="スライド番号プレースホルダー 3"/>
          <p:cNvSpPr>
            <a:spLocks noGrp="1"/>
          </p:cNvSpPr>
          <p:nvPr>
            <p:ph type="sldNum" sz="quarter" idx="12"/>
          </p:nvPr>
        </p:nvSpPr>
        <p:spPr/>
        <p:txBody>
          <a:bodyPr/>
          <a:lstStyle/>
          <a:p>
            <a:fld id="{98455550-6FDE-4DE9-B078-D8DADF50C2F7}" type="slidenum">
              <a:rPr kumimoji="1" lang="ja-JP" altLang="en-US" sz="1800" smtClean="0"/>
              <a:t>5</a:t>
            </a:fld>
            <a:endParaRPr kumimoji="1" lang="ja-JP" altLang="en-US" sz="1800" dirty="0"/>
          </a:p>
        </p:txBody>
      </p:sp>
    </p:spTree>
    <p:extLst>
      <p:ext uri="{BB962C8B-B14F-4D97-AF65-F5344CB8AC3E}">
        <p14:creationId xmlns:p14="http://schemas.microsoft.com/office/powerpoint/2010/main" val="1612112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2"/>
          <p:cNvSpPr txBox="1">
            <a:spLocks/>
          </p:cNvSpPr>
          <p:nvPr/>
        </p:nvSpPr>
        <p:spPr>
          <a:xfrm>
            <a:off x="838200" y="803869"/>
            <a:ext cx="10515600" cy="2230734"/>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ü"/>
            </a:pPr>
            <a:r>
              <a:rPr lang="ja-JP" altLang="en-US" sz="2400" dirty="0"/>
              <a:t>安全衛生改善計画</a:t>
            </a:r>
            <a:endParaRPr lang="en-US" altLang="ja-JP" sz="2400" dirty="0"/>
          </a:p>
          <a:p>
            <a:pPr>
              <a:buFont typeface="Wingdings" panose="05000000000000000000" pitchFamily="2" charset="2"/>
              <a:buChar char="ü"/>
            </a:pPr>
            <a:r>
              <a:rPr lang="ja-JP" altLang="en-US" sz="2400" dirty="0"/>
              <a:t>使用停止命令等</a:t>
            </a:r>
            <a:endParaRPr lang="en-US" altLang="ja-JP" sz="2400" dirty="0"/>
          </a:p>
          <a:p>
            <a:pPr>
              <a:buFont typeface="Wingdings" panose="05000000000000000000" pitchFamily="2" charset="2"/>
              <a:buChar char="ü"/>
            </a:pPr>
            <a:r>
              <a:rPr lang="ja-JP" altLang="en-US" sz="2400" dirty="0"/>
              <a:t>法令等の周知</a:t>
            </a:r>
            <a:endParaRPr lang="en-US" altLang="ja-JP" sz="2400" dirty="0"/>
          </a:p>
          <a:p>
            <a:pPr>
              <a:buFont typeface="Wingdings" panose="05000000000000000000" pitchFamily="2" charset="2"/>
              <a:buChar char="ü"/>
            </a:pPr>
            <a:r>
              <a:rPr lang="ja-JP" altLang="en-US" sz="2400" dirty="0"/>
              <a:t>書類の保存等</a:t>
            </a:r>
            <a:endParaRPr lang="en-US" altLang="ja-JP" sz="2400" dirty="0"/>
          </a:p>
          <a:p>
            <a:pPr>
              <a:buFont typeface="Wingdings" panose="05000000000000000000" pitchFamily="2" charset="2"/>
              <a:buChar char="ü"/>
            </a:pPr>
            <a:r>
              <a:rPr lang="ja-JP" altLang="en-US" sz="2400" dirty="0"/>
              <a:t>罰則</a:t>
            </a:r>
            <a:endParaRPr lang="en-US" altLang="ja-JP" sz="2400" dirty="0"/>
          </a:p>
        </p:txBody>
      </p:sp>
      <p:sp>
        <p:nvSpPr>
          <p:cNvPr id="3" name="テキスト ボックス 2"/>
          <p:cNvSpPr txBox="1"/>
          <p:nvPr/>
        </p:nvSpPr>
        <p:spPr>
          <a:xfrm>
            <a:off x="884255" y="3386295"/>
            <a:ext cx="10379947" cy="2923877"/>
          </a:xfrm>
          <a:prstGeom prst="rect">
            <a:avLst/>
          </a:prstGeom>
          <a:solidFill>
            <a:schemeClr val="accent4">
              <a:lumMod val="40000"/>
              <a:lumOff val="60000"/>
            </a:schemeClr>
          </a:solidFill>
        </p:spPr>
        <p:txBody>
          <a:bodyPr wrap="square" rtlCol="0">
            <a:spAutoFit/>
          </a:bodyPr>
          <a:lstStyle/>
          <a:p>
            <a:r>
              <a:rPr lang="ja-JP" altLang="en-US" sz="2400" dirty="0"/>
              <a:t>罰則の例</a:t>
            </a:r>
            <a:endParaRPr lang="en-US" altLang="ja-JP" sz="2400" dirty="0"/>
          </a:p>
          <a:p>
            <a:r>
              <a:rPr lang="ja-JP" altLang="en-US" sz="2000" dirty="0"/>
              <a:t>　・免許受けた者又は技能講習終了者から作業主任者を選任し、作業指揮をさせなかった場合</a:t>
            </a:r>
            <a:endParaRPr lang="en-US" altLang="ja-JP" sz="2000" dirty="0"/>
          </a:p>
          <a:p>
            <a:r>
              <a:rPr lang="ja-JP" altLang="en-US" sz="2000" dirty="0"/>
              <a:t>　　⇒六月以下の</a:t>
            </a:r>
            <a:r>
              <a:rPr lang="ja-JP" altLang="en-US" sz="2000" dirty="0">
                <a:solidFill>
                  <a:srgbClr val="FF0000"/>
                </a:solidFill>
              </a:rPr>
              <a:t>懲役</a:t>
            </a:r>
            <a:r>
              <a:rPr lang="ja-JP" altLang="en-US" sz="2000" dirty="0"/>
              <a:t>または五十万円以下の罰金</a:t>
            </a:r>
            <a:endParaRPr lang="en-US" altLang="ja-JP" sz="2000" dirty="0"/>
          </a:p>
          <a:p>
            <a:r>
              <a:rPr lang="ja-JP" altLang="en-US" sz="2000" dirty="0"/>
              <a:t>　・クレーンの運転を資格のない者にさせた場合</a:t>
            </a:r>
            <a:endParaRPr lang="en-US" altLang="ja-JP" sz="2000" dirty="0"/>
          </a:p>
          <a:p>
            <a:r>
              <a:rPr lang="ja-JP" altLang="en-US" sz="2000" dirty="0"/>
              <a:t>　　⇒五十万円以下の罰金</a:t>
            </a:r>
            <a:endParaRPr lang="en-US" altLang="ja-JP" sz="2000" dirty="0"/>
          </a:p>
          <a:p>
            <a:r>
              <a:rPr lang="ja-JP" altLang="en-US" sz="2000" dirty="0"/>
              <a:t>　・総括安全衛生管理者，安全管理者，衛生管理者，産業医を選任しなかった場合</a:t>
            </a:r>
            <a:endParaRPr lang="en-US" altLang="ja-JP" sz="2000" dirty="0"/>
          </a:p>
          <a:p>
            <a:r>
              <a:rPr lang="ja-JP" altLang="en-US" sz="2000" dirty="0"/>
              <a:t>　　⇒五十万円以下の罰金</a:t>
            </a:r>
            <a:endParaRPr lang="en-US" altLang="ja-JP" sz="2000" dirty="0"/>
          </a:p>
          <a:p>
            <a:r>
              <a:rPr lang="ja-JP" altLang="en-US" sz="2000" dirty="0"/>
              <a:t>　・安全委員会，衛生委員会を設置しなかった場合</a:t>
            </a:r>
            <a:endParaRPr lang="en-US" altLang="ja-JP" sz="2000" dirty="0"/>
          </a:p>
          <a:p>
            <a:r>
              <a:rPr lang="ja-JP" altLang="en-US" sz="2000" dirty="0"/>
              <a:t>　　 ⇒五十万円以下の罰金</a:t>
            </a:r>
            <a:endParaRPr lang="en-US" altLang="ja-JP" sz="2000" dirty="0"/>
          </a:p>
        </p:txBody>
      </p:sp>
      <p:sp>
        <p:nvSpPr>
          <p:cNvPr id="4" name="スライド番号プレースホルダー 3"/>
          <p:cNvSpPr>
            <a:spLocks noGrp="1"/>
          </p:cNvSpPr>
          <p:nvPr>
            <p:ph type="sldNum" sz="quarter" idx="12"/>
          </p:nvPr>
        </p:nvSpPr>
        <p:spPr/>
        <p:txBody>
          <a:bodyPr/>
          <a:lstStyle/>
          <a:p>
            <a:fld id="{98455550-6FDE-4DE9-B078-D8DADF50C2F7}" type="slidenum">
              <a:rPr kumimoji="1" lang="ja-JP" altLang="en-US" sz="1800" smtClean="0"/>
              <a:t>6</a:t>
            </a:fld>
            <a:endParaRPr kumimoji="1" lang="ja-JP" altLang="en-US" sz="1800"/>
          </a:p>
        </p:txBody>
      </p:sp>
    </p:spTree>
    <p:extLst>
      <p:ext uri="{BB962C8B-B14F-4D97-AF65-F5344CB8AC3E}">
        <p14:creationId xmlns:p14="http://schemas.microsoft.com/office/powerpoint/2010/main" val="1047677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838200" y="555086"/>
            <a:ext cx="10515600" cy="756309"/>
          </a:xfrm>
          <a:prstGeom prst="rect">
            <a:avLst/>
          </a:prstGeom>
        </p:spPr>
        <p:txBody>
          <a:bodyP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t>２．２　労働災害が起こると</a:t>
            </a:r>
          </a:p>
        </p:txBody>
      </p:sp>
      <p:sp>
        <p:nvSpPr>
          <p:cNvPr id="3" name="テキスト ボックス 2"/>
          <p:cNvSpPr txBox="1"/>
          <p:nvPr/>
        </p:nvSpPr>
        <p:spPr>
          <a:xfrm>
            <a:off x="786913" y="2297079"/>
            <a:ext cx="10768688" cy="1200329"/>
          </a:xfrm>
          <a:prstGeom prst="rect">
            <a:avLst/>
          </a:prstGeom>
          <a:solidFill>
            <a:schemeClr val="accent1">
              <a:lumMod val="40000"/>
              <a:lumOff val="60000"/>
            </a:schemeClr>
          </a:solidFill>
          <a:ln>
            <a:solidFill>
              <a:schemeClr val="accent1"/>
            </a:solidFill>
          </a:ln>
        </p:spPr>
        <p:txBody>
          <a:bodyPr wrap="square" rtlCol="0">
            <a:spAutoFit/>
          </a:bodyPr>
          <a:lstStyle/>
          <a:p>
            <a:r>
              <a:rPr lang="ja-JP" altLang="en-US" sz="2400" dirty="0"/>
              <a:t>労働関係帳票類の確認</a:t>
            </a:r>
            <a:r>
              <a:rPr lang="ja-JP" altLang="en-US" sz="2000" dirty="0"/>
              <a:t>（</a:t>
            </a:r>
            <a:r>
              <a:rPr lang="en-US" altLang="ja-JP" sz="2000" dirty="0"/>
              <a:t>ex.</a:t>
            </a:r>
            <a:r>
              <a:rPr lang="ja-JP" altLang="en-US" sz="2000" dirty="0"/>
              <a:t>就業規則，健康診断個人票，安全衛生管理者選任状況等）</a:t>
            </a:r>
            <a:endParaRPr lang="en-US" altLang="ja-JP" sz="2000" dirty="0"/>
          </a:p>
          <a:p>
            <a:r>
              <a:rPr lang="ja-JP" altLang="en-US" sz="2400" dirty="0"/>
              <a:t>事業主・責任者へのヒアリング</a:t>
            </a:r>
            <a:endParaRPr lang="en-US" altLang="ja-JP" sz="2400" dirty="0"/>
          </a:p>
          <a:p>
            <a:r>
              <a:rPr lang="ja-JP" altLang="en-US" sz="2400" dirty="0"/>
              <a:t>場内立入・現場確認，労働者へのヒアリング</a:t>
            </a:r>
            <a:endParaRPr lang="en-US" altLang="ja-JP" sz="2400" dirty="0"/>
          </a:p>
        </p:txBody>
      </p:sp>
      <p:sp>
        <p:nvSpPr>
          <p:cNvPr id="4" name="テキスト ボックス 3"/>
          <p:cNvSpPr txBox="1"/>
          <p:nvPr/>
        </p:nvSpPr>
        <p:spPr>
          <a:xfrm>
            <a:off x="786913" y="1311395"/>
            <a:ext cx="10768688" cy="461665"/>
          </a:xfrm>
          <a:prstGeom prst="rect">
            <a:avLst/>
          </a:prstGeom>
          <a:solidFill>
            <a:schemeClr val="accent1">
              <a:lumMod val="20000"/>
              <a:lumOff val="80000"/>
            </a:schemeClr>
          </a:solidFill>
          <a:ln>
            <a:solidFill>
              <a:schemeClr val="accent1"/>
            </a:solidFill>
          </a:ln>
        </p:spPr>
        <p:txBody>
          <a:bodyPr wrap="square" rtlCol="0">
            <a:spAutoFit/>
          </a:bodyPr>
          <a:lstStyle/>
          <a:p>
            <a:r>
              <a:rPr lang="ja-JP" altLang="en-US" sz="2400" dirty="0"/>
              <a:t>労働基準局の立入検査（臨検）がありうる</a:t>
            </a:r>
            <a:endParaRPr lang="en-US" altLang="ja-JP" sz="2400" dirty="0"/>
          </a:p>
        </p:txBody>
      </p:sp>
      <p:sp>
        <p:nvSpPr>
          <p:cNvPr id="5" name="テキスト ボックス 4"/>
          <p:cNvSpPr txBox="1"/>
          <p:nvPr/>
        </p:nvSpPr>
        <p:spPr>
          <a:xfrm>
            <a:off x="786913" y="4005299"/>
            <a:ext cx="10768689" cy="1200329"/>
          </a:xfrm>
          <a:prstGeom prst="rect">
            <a:avLst/>
          </a:prstGeom>
          <a:solidFill>
            <a:schemeClr val="accent1">
              <a:lumMod val="75000"/>
            </a:schemeClr>
          </a:solidFill>
          <a:ln>
            <a:solidFill>
              <a:schemeClr val="accent1"/>
            </a:solidFill>
          </a:ln>
        </p:spPr>
        <p:txBody>
          <a:bodyPr wrap="square" rtlCol="0">
            <a:spAutoFit/>
          </a:bodyPr>
          <a:lstStyle/>
          <a:p>
            <a:r>
              <a:rPr lang="ja-JP" altLang="en-US" sz="2400" dirty="0">
                <a:solidFill>
                  <a:schemeClr val="bg1"/>
                </a:solidFill>
              </a:rPr>
              <a:t>違反までいかない問題点</a:t>
            </a:r>
            <a:r>
              <a:rPr lang="ja-JP" altLang="en-US" sz="2400" dirty="0"/>
              <a:t>　</a:t>
            </a:r>
            <a:r>
              <a:rPr lang="ja-JP" altLang="en-US" sz="2400" dirty="0">
                <a:solidFill>
                  <a:schemeClr val="bg1"/>
                </a:solidFill>
              </a:rPr>
              <a:t>⇨</a:t>
            </a:r>
            <a:r>
              <a:rPr lang="ja-JP" altLang="en-US" sz="2400" dirty="0"/>
              <a:t>　</a:t>
            </a:r>
            <a:r>
              <a:rPr lang="ja-JP" altLang="en-US" sz="2400" dirty="0">
                <a:solidFill>
                  <a:schemeClr val="accent6">
                    <a:lumMod val="40000"/>
                    <a:lumOff val="60000"/>
                  </a:schemeClr>
                </a:solidFill>
              </a:rPr>
              <a:t>指導票</a:t>
            </a:r>
            <a:endParaRPr lang="en-US" altLang="ja-JP" sz="2400" dirty="0">
              <a:solidFill>
                <a:schemeClr val="accent6">
                  <a:lumMod val="40000"/>
                  <a:lumOff val="60000"/>
                </a:schemeClr>
              </a:solidFill>
            </a:endParaRPr>
          </a:p>
          <a:p>
            <a:r>
              <a:rPr lang="ja-JP" altLang="en-US" sz="2400" dirty="0">
                <a:solidFill>
                  <a:schemeClr val="bg1"/>
                </a:solidFill>
              </a:rPr>
              <a:t>違反があった場合</a:t>
            </a:r>
            <a:r>
              <a:rPr lang="ja-JP" altLang="en-US" sz="2400" dirty="0"/>
              <a:t>　　　　　</a:t>
            </a:r>
            <a:r>
              <a:rPr lang="ja-JP" altLang="en-US" sz="2400" dirty="0">
                <a:solidFill>
                  <a:schemeClr val="bg1"/>
                </a:solidFill>
              </a:rPr>
              <a:t>⇨</a:t>
            </a:r>
            <a:r>
              <a:rPr lang="ja-JP" altLang="en-US" sz="2400" dirty="0"/>
              <a:t>　</a:t>
            </a:r>
            <a:r>
              <a:rPr lang="ja-JP" altLang="en-US" sz="2400" dirty="0">
                <a:solidFill>
                  <a:schemeClr val="accent4">
                    <a:lumMod val="60000"/>
                    <a:lumOff val="40000"/>
                  </a:schemeClr>
                </a:solidFill>
              </a:rPr>
              <a:t>是正勧告書</a:t>
            </a:r>
            <a:r>
              <a:rPr lang="ja-JP" altLang="en-US" sz="2400" dirty="0"/>
              <a:t>　⇨　</a:t>
            </a:r>
            <a:r>
              <a:rPr lang="ja-JP" altLang="en-US" sz="2400" dirty="0">
                <a:solidFill>
                  <a:schemeClr val="accent4">
                    <a:lumMod val="60000"/>
                    <a:lumOff val="40000"/>
                  </a:schemeClr>
                </a:solidFill>
              </a:rPr>
              <a:t>使用停止命令書，立入禁止命令書</a:t>
            </a:r>
            <a:endParaRPr lang="en-US" altLang="ja-JP" sz="2400" dirty="0">
              <a:solidFill>
                <a:schemeClr val="accent4">
                  <a:lumMod val="60000"/>
                  <a:lumOff val="40000"/>
                </a:schemeClr>
              </a:solidFill>
            </a:endParaRPr>
          </a:p>
          <a:p>
            <a:r>
              <a:rPr lang="ja-JP" altLang="en-US" sz="2400" dirty="0">
                <a:solidFill>
                  <a:schemeClr val="bg1"/>
                </a:solidFill>
              </a:rPr>
              <a:t>重大・悪質な違反があった場合</a:t>
            </a:r>
            <a:r>
              <a:rPr lang="ja-JP" altLang="en-US" sz="2400" dirty="0"/>
              <a:t>　</a:t>
            </a:r>
            <a:r>
              <a:rPr lang="ja-JP" altLang="en-US" sz="2400" dirty="0">
                <a:solidFill>
                  <a:schemeClr val="bg1"/>
                </a:solidFill>
              </a:rPr>
              <a:t>⇨</a:t>
            </a:r>
            <a:r>
              <a:rPr lang="ja-JP" altLang="en-US" sz="2400" dirty="0"/>
              <a:t>　</a:t>
            </a:r>
            <a:r>
              <a:rPr lang="ja-JP" altLang="en-US" sz="2400" dirty="0">
                <a:solidFill>
                  <a:schemeClr val="accent2">
                    <a:lumMod val="60000"/>
                    <a:lumOff val="40000"/>
                  </a:schemeClr>
                </a:solidFill>
              </a:rPr>
              <a:t>逮捕・送検</a:t>
            </a:r>
            <a:endParaRPr kumimoji="1" lang="ja-JP" altLang="en-US" dirty="0">
              <a:solidFill>
                <a:schemeClr val="accent2">
                  <a:lumMod val="60000"/>
                  <a:lumOff val="40000"/>
                </a:schemeClr>
              </a:solidFill>
            </a:endParaRPr>
          </a:p>
        </p:txBody>
      </p:sp>
      <p:sp>
        <p:nvSpPr>
          <p:cNvPr id="6" name="テキスト ボックス 5"/>
          <p:cNvSpPr txBox="1"/>
          <p:nvPr/>
        </p:nvSpPr>
        <p:spPr>
          <a:xfrm>
            <a:off x="786914" y="5797899"/>
            <a:ext cx="10768688" cy="461665"/>
          </a:xfrm>
          <a:prstGeom prst="rect">
            <a:avLst/>
          </a:prstGeom>
          <a:solidFill>
            <a:schemeClr val="accent4">
              <a:lumMod val="60000"/>
              <a:lumOff val="40000"/>
            </a:schemeClr>
          </a:solidFill>
          <a:ln>
            <a:solidFill>
              <a:schemeClr val="accent1"/>
            </a:solidFill>
          </a:ln>
        </p:spPr>
        <p:txBody>
          <a:bodyPr wrap="square" rtlCol="0">
            <a:spAutoFit/>
          </a:bodyPr>
          <a:lstStyle/>
          <a:p>
            <a:r>
              <a:rPr lang="ja-JP" altLang="en-US" sz="2400" dirty="0"/>
              <a:t>場合によっては、廃棄物処理法／</a:t>
            </a:r>
            <a:r>
              <a:rPr lang="ja-JP" altLang="en-US" sz="2400" dirty="0">
                <a:solidFill>
                  <a:srgbClr val="FF0000"/>
                </a:solidFill>
              </a:rPr>
              <a:t>欠格条項に該当</a:t>
            </a:r>
            <a:r>
              <a:rPr lang="ja-JP" altLang="en-US" sz="2400" dirty="0"/>
              <a:t>もありうる</a:t>
            </a:r>
            <a:endParaRPr kumimoji="1" lang="ja-JP" altLang="en-US" dirty="0"/>
          </a:p>
        </p:txBody>
      </p:sp>
      <p:sp>
        <p:nvSpPr>
          <p:cNvPr id="7" name="下矢印 6"/>
          <p:cNvSpPr/>
          <p:nvPr/>
        </p:nvSpPr>
        <p:spPr>
          <a:xfrm>
            <a:off x="5261746" y="1903666"/>
            <a:ext cx="388189" cy="2932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下矢印 7"/>
          <p:cNvSpPr/>
          <p:nvPr/>
        </p:nvSpPr>
        <p:spPr>
          <a:xfrm>
            <a:off x="5261746" y="3604704"/>
            <a:ext cx="388189" cy="2932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下矢印 8"/>
          <p:cNvSpPr/>
          <p:nvPr/>
        </p:nvSpPr>
        <p:spPr>
          <a:xfrm>
            <a:off x="5261747" y="5355114"/>
            <a:ext cx="388189" cy="2932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838200" y="1993854"/>
            <a:ext cx="2150348" cy="369332"/>
          </a:xfrm>
          <a:prstGeom prst="rect">
            <a:avLst/>
          </a:prstGeom>
          <a:solidFill>
            <a:schemeClr val="accent2">
              <a:lumMod val="40000"/>
              <a:lumOff val="60000"/>
            </a:schemeClr>
          </a:solidFill>
          <a:ln>
            <a:solidFill>
              <a:schemeClr val="accent1"/>
            </a:solidFill>
          </a:ln>
        </p:spPr>
        <p:txBody>
          <a:bodyPr wrap="square" rtlCol="0">
            <a:spAutoFit/>
          </a:bodyPr>
          <a:lstStyle/>
          <a:p>
            <a:r>
              <a:rPr kumimoji="1" lang="ja-JP" altLang="en-US" dirty="0"/>
              <a:t>何が行われるか</a:t>
            </a:r>
          </a:p>
        </p:txBody>
      </p:sp>
      <p:sp>
        <p:nvSpPr>
          <p:cNvPr id="11" name="テキスト ボックス 10"/>
          <p:cNvSpPr txBox="1"/>
          <p:nvPr/>
        </p:nvSpPr>
        <p:spPr>
          <a:xfrm>
            <a:off x="838201" y="3713336"/>
            <a:ext cx="2150348" cy="369332"/>
          </a:xfrm>
          <a:prstGeom prst="rect">
            <a:avLst/>
          </a:prstGeom>
          <a:solidFill>
            <a:schemeClr val="accent2">
              <a:lumMod val="40000"/>
              <a:lumOff val="60000"/>
            </a:schemeClr>
          </a:solidFill>
        </p:spPr>
        <p:txBody>
          <a:bodyPr wrap="square" rtlCol="0">
            <a:spAutoFit/>
          </a:bodyPr>
          <a:lstStyle/>
          <a:p>
            <a:r>
              <a:rPr kumimoji="1" lang="ja-JP" altLang="en-US" dirty="0"/>
              <a:t>違反等があると</a:t>
            </a:r>
          </a:p>
        </p:txBody>
      </p:sp>
      <p:sp>
        <p:nvSpPr>
          <p:cNvPr id="12" name="スライド番号プレースホルダー 11"/>
          <p:cNvSpPr>
            <a:spLocks noGrp="1"/>
          </p:cNvSpPr>
          <p:nvPr>
            <p:ph type="sldNum" sz="quarter" idx="12"/>
          </p:nvPr>
        </p:nvSpPr>
        <p:spPr/>
        <p:txBody>
          <a:bodyPr/>
          <a:lstStyle/>
          <a:p>
            <a:fld id="{98455550-6FDE-4DE9-B078-D8DADF50C2F7}" type="slidenum">
              <a:rPr kumimoji="1" lang="ja-JP" altLang="en-US" sz="1800" smtClean="0"/>
              <a:t>7</a:t>
            </a:fld>
            <a:endParaRPr kumimoji="1" lang="ja-JP" altLang="en-US" sz="1800"/>
          </a:p>
        </p:txBody>
      </p:sp>
    </p:spTree>
    <p:extLst>
      <p:ext uri="{BB962C8B-B14F-4D97-AF65-F5344CB8AC3E}">
        <p14:creationId xmlns:p14="http://schemas.microsoft.com/office/powerpoint/2010/main" val="2619716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1045026" y="1319795"/>
            <a:ext cx="9998109" cy="5254611"/>
            <a:chOff x="1045026" y="1319795"/>
            <a:chExt cx="9998109" cy="5254611"/>
          </a:xfrm>
        </p:grpSpPr>
        <p:sp>
          <p:nvSpPr>
            <p:cNvPr id="3" name="テキスト ボックス 2"/>
            <p:cNvSpPr txBox="1"/>
            <p:nvPr/>
          </p:nvSpPr>
          <p:spPr>
            <a:xfrm>
              <a:off x="1045026" y="1319795"/>
              <a:ext cx="9998109" cy="1569660"/>
            </a:xfrm>
            <a:prstGeom prst="rect">
              <a:avLst/>
            </a:prstGeom>
            <a:solidFill>
              <a:schemeClr val="accent1">
                <a:lumMod val="20000"/>
                <a:lumOff val="80000"/>
              </a:schemeClr>
            </a:solidFill>
            <a:ln>
              <a:solidFill>
                <a:schemeClr val="tx1"/>
              </a:solidFill>
            </a:ln>
          </p:spPr>
          <p:txBody>
            <a:bodyPr wrap="square" rtlCol="0">
              <a:spAutoFit/>
            </a:bodyPr>
            <a:lstStyle/>
            <a:p>
              <a:pPr marL="457200" indent="-457200">
                <a:buFont typeface="Wingdings" panose="05000000000000000000" pitchFamily="2" charset="2"/>
                <a:buChar char="Ø"/>
              </a:pPr>
              <a:r>
                <a:rPr lang="ja-JP" altLang="en-US" sz="2400" dirty="0"/>
                <a:t>業界と自社の現状認識</a:t>
              </a:r>
              <a:endParaRPr lang="en-US" altLang="ja-JP" sz="2400" dirty="0"/>
            </a:p>
            <a:p>
              <a:pPr marL="457200" indent="-457200">
                <a:buFont typeface="Wingdings" panose="05000000000000000000" pitchFamily="2" charset="2"/>
                <a:buChar char="Ø"/>
              </a:pPr>
              <a:r>
                <a:rPr lang="ja-JP" altLang="en-US" sz="2400" dirty="0"/>
                <a:t>安全衛生に係る外部教育の受講（しなければならないことの理解）</a:t>
              </a:r>
              <a:endParaRPr lang="en-US" altLang="ja-JP" sz="2400" dirty="0"/>
            </a:p>
            <a:p>
              <a:pPr marL="457200" indent="-457200">
                <a:buFont typeface="Wingdings" panose="05000000000000000000" pitchFamily="2" charset="2"/>
                <a:buChar char="Ø"/>
              </a:pPr>
              <a:r>
                <a:rPr lang="ja-JP" altLang="en-US" sz="2400" dirty="0"/>
                <a:t>安全に取り組む意思表明（安全大会，安全祈願，安全衛生規程作成等）</a:t>
              </a:r>
              <a:endParaRPr lang="en-US" altLang="ja-JP" sz="2400" dirty="0"/>
            </a:p>
            <a:p>
              <a:pPr marL="457200" indent="-457200">
                <a:buFont typeface="Wingdings" panose="05000000000000000000" pitchFamily="2" charset="2"/>
                <a:buChar char="Ø"/>
              </a:pPr>
              <a:r>
                <a:rPr lang="ja-JP" altLang="en-US" sz="2400" dirty="0"/>
                <a:t>体制整備・要員の確保（委員会設置，安全・衛生管理者，安全推進員等）</a:t>
              </a:r>
              <a:endParaRPr lang="en-US" altLang="ja-JP" sz="2400" dirty="0"/>
            </a:p>
          </p:txBody>
        </p:sp>
        <p:sp>
          <p:nvSpPr>
            <p:cNvPr id="4" name="テキスト ボックス 3"/>
            <p:cNvSpPr txBox="1"/>
            <p:nvPr/>
          </p:nvSpPr>
          <p:spPr>
            <a:xfrm>
              <a:off x="1045028" y="3652460"/>
              <a:ext cx="9998107" cy="1200329"/>
            </a:xfrm>
            <a:prstGeom prst="rect">
              <a:avLst/>
            </a:prstGeom>
            <a:solidFill>
              <a:schemeClr val="accent1">
                <a:lumMod val="40000"/>
                <a:lumOff val="60000"/>
              </a:schemeClr>
            </a:solidFill>
            <a:ln>
              <a:solidFill>
                <a:schemeClr val="tx1"/>
              </a:solidFill>
            </a:ln>
          </p:spPr>
          <p:txBody>
            <a:bodyPr wrap="square" rtlCol="0">
              <a:spAutoFit/>
            </a:bodyPr>
            <a:lstStyle/>
            <a:p>
              <a:pPr marL="342900" indent="-342900">
                <a:buFont typeface="Wingdings" panose="05000000000000000000" pitchFamily="2" charset="2"/>
                <a:buChar char="Ø"/>
              </a:pPr>
              <a:r>
                <a:rPr lang="ja-JP" altLang="en-US" sz="2400" dirty="0"/>
                <a:t>安全衛生活動の実施</a:t>
              </a:r>
              <a:r>
                <a:rPr lang="en-US" altLang="ja-JP" sz="2400" dirty="0"/>
                <a:t>Ⅰ</a:t>
              </a:r>
              <a:r>
                <a:rPr lang="ja-JP" altLang="en-US" sz="2400" dirty="0"/>
                <a:t>（朝礼，ＫＹ，５Ｓ，ヒヤリハット，安全パトロール等）</a:t>
              </a:r>
              <a:endParaRPr lang="en-US" altLang="ja-JP" sz="2400" dirty="0"/>
            </a:p>
            <a:p>
              <a:pPr marL="342900" indent="-342900">
                <a:buFont typeface="Wingdings" panose="05000000000000000000" pitchFamily="2" charset="2"/>
                <a:buChar char="Ø"/>
              </a:pPr>
              <a:r>
                <a:rPr lang="ja-JP" altLang="en-US" sz="2400" dirty="0"/>
                <a:t>自社教育資料の整備（作業手順書，点検表，非常事態対応マニュアル等）</a:t>
              </a:r>
              <a:endParaRPr lang="en-US" altLang="ja-JP" sz="2400" dirty="0"/>
            </a:p>
            <a:p>
              <a:pPr marL="342900" indent="-342900">
                <a:buFont typeface="Wingdings" panose="05000000000000000000" pitchFamily="2" charset="2"/>
                <a:buChar char="Ø"/>
              </a:pPr>
              <a:r>
                <a:rPr lang="ja-JP" altLang="en-US" sz="2400" dirty="0"/>
                <a:t>社内教育の実施（実施記録作成，保管）</a:t>
              </a:r>
              <a:endParaRPr lang="en-US" altLang="ja-JP" sz="2400" dirty="0"/>
            </a:p>
          </p:txBody>
        </p:sp>
        <p:sp>
          <p:nvSpPr>
            <p:cNvPr id="5" name="テキスト ボックス 4"/>
            <p:cNvSpPr txBox="1"/>
            <p:nvPr/>
          </p:nvSpPr>
          <p:spPr>
            <a:xfrm>
              <a:off x="1045027" y="5743409"/>
              <a:ext cx="9998108" cy="830997"/>
            </a:xfrm>
            <a:prstGeom prst="rect">
              <a:avLst/>
            </a:prstGeom>
            <a:solidFill>
              <a:schemeClr val="accent1">
                <a:lumMod val="60000"/>
                <a:lumOff val="40000"/>
              </a:schemeClr>
            </a:solidFill>
            <a:ln>
              <a:solidFill>
                <a:schemeClr val="tx1"/>
              </a:solidFill>
            </a:ln>
          </p:spPr>
          <p:txBody>
            <a:bodyPr wrap="square" rtlCol="0">
              <a:spAutoFit/>
            </a:bodyPr>
            <a:lstStyle/>
            <a:p>
              <a:pPr marL="342900" indent="-342900">
                <a:buFont typeface="Wingdings" panose="05000000000000000000" pitchFamily="2" charset="2"/>
                <a:buChar char="Ø"/>
              </a:pPr>
              <a:r>
                <a:rPr lang="ja-JP" altLang="en-US" sz="2400" dirty="0"/>
                <a:t>安全衛生活動の実施</a:t>
              </a:r>
              <a:r>
                <a:rPr lang="en-US" altLang="ja-JP" sz="2400" dirty="0"/>
                <a:t>Ⅱ</a:t>
              </a:r>
              <a:r>
                <a:rPr lang="ja-JP" altLang="en-US" sz="2400" dirty="0"/>
                <a:t>（リスクアセスメント，ヒューマンエラー対策等）</a:t>
              </a:r>
              <a:endParaRPr lang="en-US" altLang="ja-JP" sz="2400" dirty="0"/>
            </a:p>
            <a:p>
              <a:pPr marL="342900" indent="-342900">
                <a:buFont typeface="Wingdings" panose="05000000000000000000" pitchFamily="2" charset="2"/>
                <a:buChar char="Ø"/>
              </a:pPr>
              <a:r>
                <a:rPr lang="ja-JP" altLang="en-US" sz="2400" dirty="0"/>
                <a:t>安全衛生マネジメントシステムの導入</a:t>
              </a:r>
            </a:p>
          </p:txBody>
        </p:sp>
      </p:grpSp>
      <p:grpSp>
        <p:nvGrpSpPr>
          <p:cNvPr id="6" name="グループ化 5"/>
          <p:cNvGrpSpPr/>
          <p:nvPr/>
        </p:nvGrpSpPr>
        <p:grpSpPr>
          <a:xfrm>
            <a:off x="1229406" y="963157"/>
            <a:ext cx="4938859" cy="4842774"/>
            <a:chOff x="1229406" y="963157"/>
            <a:chExt cx="4938859" cy="4842774"/>
          </a:xfrm>
        </p:grpSpPr>
        <p:sp>
          <p:nvSpPr>
            <p:cNvPr id="7" name="下矢印 6"/>
            <p:cNvSpPr/>
            <p:nvPr/>
          </p:nvSpPr>
          <p:spPr>
            <a:xfrm>
              <a:off x="5572537" y="2994563"/>
              <a:ext cx="592853" cy="562708"/>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下矢印 7"/>
            <p:cNvSpPr/>
            <p:nvPr/>
          </p:nvSpPr>
          <p:spPr>
            <a:xfrm>
              <a:off x="5575412" y="5043168"/>
              <a:ext cx="592853" cy="562708"/>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229406" y="963157"/>
              <a:ext cx="1212344" cy="400110"/>
            </a:xfrm>
            <a:prstGeom prst="rect">
              <a:avLst/>
            </a:prstGeom>
            <a:solidFill>
              <a:schemeClr val="accent4">
                <a:lumMod val="20000"/>
                <a:lumOff val="80000"/>
              </a:schemeClr>
            </a:solidFill>
            <a:ln>
              <a:solidFill>
                <a:schemeClr val="tx1"/>
              </a:solidFill>
            </a:ln>
          </p:spPr>
          <p:txBody>
            <a:bodyPr wrap="square" rtlCol="0">
              <a:spAutoFit/>
            </a:bodyPr>
            <a:lstStyle/>
            <a:p>
              <a:pPr algn="ctr"/>
              <a:r>
                <a:rPr kumimoji="1" lang="en-US" altLang="ja-JP" sz="2000" dirty="0"/>
                <a:t>phase</a:t>
              </a:r>
              <a:r>
                <a:rPr kumimoji="1" lang="ja-JP" altLang="en-US" sz="2000" dirty="0"/>
                <a:t>１</a:t>
              </a:r>
            </a:p>
          </p:txBody>
        </p:sp>
        <p:sp>
          <p:nvSpPr>
            <p:cNvPr id="10" name="テキスト ボックス 9"/>
            <p:cNvSpPr txBox="1"/>
            <p:nvPr/>
          </p:nvSpPr>
          <p:spPr>
            <a:xfrm>
              <a:off x="1229406" y="3300751"/>
              <a:ext cx="1212344" cy="400110"/>
            </a:xfrm>
            <a:prstGeom prst="rect">
              <a:avLst/>
            </a:prstGeom>
            <a:solidFill>
              <a:schemeClr val="accent4">
                <a:lumMod val="40000"/>
                <a:lumOff val="60000"/>
              </a:schemeClr>
            </a:solidFill>
            <a:ln>
              <a:solidFill>
                <a:schemeClr val="tx1"/>
              </a:solidFill>
            </a:ln>
          </p:spPr>
          <p:txBody>
            <a:bodyPr wrap="square" rtlCol="0">
              <a:spAutoFit/>
            </a:bodyPr>
            <a:lstStyle/>
            <a:p>
              <a:pPr algn="ctr"/>
              <a:r>
                <a:rPr kumimoji="1" lang="en-US" altLang="ja-JP" sz="2000" dirty="0"/>
                <a:t>Phase</a:t>
              </a:r>
              <a:r>
                <a:rPr kumimoji="1" lang="ja-JP" altLang="en-US" sz="2000" dirty="0"/>
                <a:t>２</a:t>
              </a:r>
            </a:p>
          </p:txBody>
        </p:sp>
        <p:sp>
          <p:nvSpPr>
            <p:cNvPr id="11" name="テキスト ボックス 10"/>
            <p:cNvSpPr txBox="1"/>
            <p:nvPr/>
          </p:nvSpPr>
          <p:spPr>
            <a:xfrm>
              <a:off x="1229406" y="5405821"/>
              <a:ext cx="1212344" cy="400110"/>
            </a:xfrm>
            <a:prstGeom prst="rect">
              <a:avLst/>
            </a:prstGeom>
            <a:solidFill>
              <a:schemeClr val="accent4">
                <a:lumMod val="60000"/>
                <a:lumOff val="40000"/>
              </a:schemeClr>
            </a:solidFill>
            <a:ln>
              <a:solidFill>
                <a:schemeClr val="tx1"/>
              </a:solidFill>
            </a:ln>
          </p:spPr>
          <p:txBody>
            <a:bodyPr wrap="square" rtlCol="0">
              <a:spAutoFit/>
            </a:bodyPr>
            <a:lstStyle/>
            <a:p>
              <a:pPr algn="ctr"/>
              <a:r>
                <a:rPr kumimoji="1" lang="en-US" altLang="ja-JP" sz="2000" dirty="0"/>
                <a:t>Phase</a:t>
              </a:r>
              <a:r>
                <a:rPr kumimoji="1" lang="ja-JP" altLang="en-US" sz="2000" dirty="0"/>
                <a:t>３</a:t>
              </a:r>
            </a:p>
          </p:txBody>
        </p:sp>
      </p:grpSp>
      <p:sp>
        <p:nvSpPr>
          <p:cNvPr id="12" name="タイトル 1"/>
          <p:cNvSpPr txBox="1">
            <a:spLocks/>
          </p:cNvSpPr>
          <p:nvPr/>
        </p:nvSpPr>
        <p:spPr>
          <a:xfrm>
            <a:off x="708804" y="365126"/>
            <a:ext cx="10515600" cy="816694"/>
          </a:xfrm>
          <a:prstGeom prst="rect">
            <a:avLst/>
          </a:prstGeom>
        </p:spPr>
        <p:txBody>
          <a:bodyPr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a:t>３．１　経営者の取り組むべきこと</a:t>
            </a:r>
          </a:p>
        </p:txBody>
      </p:sp>
      <p:sp>
        <p:nvSpPr>
          <p:cNvPr id="13" name="スライド番号プレースホルダー 12"/>
          <p:cNvSpPr>
            <a:spLocks noGrp="1"/>
          </p:cNvSpPr>
          <p:nvPr>
            <p:ph type="sldNum" sz="quarter" idx="12"/>
          </p:nvPr>
        </p:nvSpPr>
        <p:spPr/>
        <p:txBody>
          <a:bodyPr/>
          <a:lstStyle/>
          <a:p>
            <a:fld id="{98455550-6FDE-4DE9-B078-D8DADF50C2F7}" type="slidenum">
              <a:rPr kumimoji="1" lang="ja-JP" altLang="en-US" sz="1800" smtClean="0"/>
              <a:t>8</a:t>
            </a:fld>
            <a:endParaRPr kumimoji="1" lang="ja-JP" altLang="en-US" sz="1800" dirty="0"/>
          </a:p>
        </p:txBody>
      </p:sp>
    </p:spTree>
    <p:extLst>
      <p:ext uri="{BB962C8B-B14F-4D97-AF65-F5344CB8AC3E}">
        <p14:creationId xmlns:p14="http://schemas.microsoft.com/office/powerpoint/2010/main" val="1693819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487347" y="1033831"/>
            <a:ext cx="11107248" cy="5610809"/>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833375" y="802999"/>
            <a:ext cx="2471895" cy="467436"/>
          </a:xfrm>
          <a:prstGeom prst="rect">
            <a:avLst/>
          </a:prstGeom>
          <a:solidFill>
            <a:schemeClr val="accent4">
              <a:lumMod val="60000"/>
              <a:lumOff val="40000"/>
            </a:schemeClr>
          </a:solidFill>
          <a:ln w="57150" cmpd="dbl">
            <a:solidFill>
              <a:schemeClr val="tx1"/>
            </a:solidFill>
          </a:ln>
        </p:spPr>
        <p:txBody>
          <a:bodyPr wrap="square" rtlCol="0">
            <a:spAutoFit/>
          </a:bodyPr>
          <a:lstStyle/>
          <a:p>
            <a:r>
              <a:rPr kumimoji="1" lang="ja-JP" altLang="en-US" sz="2400" dirty="0"/>
              <a:t>安全・快適な職場</a:t>
            </a:r>
          </a:p>
        </p:txBody>
      </p:sp>
      <p:sp>
        <p:nvSpPr>
          <p:cNvPr id="30" name="正方形/長方形 29"/>
          <p:cNvSpPr/>
          <p:nvPr/>
        </p:nvSpPr>
        <p:spPr>
          <a:xfrm>
            <a:off x="487346" y="218224"/>
            <a:ext cx="7327726" cy="523220"/>
          </a:xfrm>
          <a:prstGeom prst="rect">
            <a:avLst/>
          </a:prstGeom>
        </p:spPr>
        <p:txBody>
          <a:bodyPr wrap="square">
            <a:spAutoFit/>
          </a:bodyPr>
          <a:lstStyle/>
          <a:p>
            <a:r>
              <a:rPr lang="ja-JP" altLang="en-US" sz="2800" dirty="0"/>
              <a:t>３．２　安全・快適な職場のイメージ</a:t>
            </a:r>
          </a:p>
        </p:txBody>
      </p:sp>
      <p:sp>
        <p:nvSpPr>
          <p:cNvPr id="31" name="スライド番号プレースホルダー 30"/>
          <p:cNvSpPr>
            <a:spLocks noGrp="1"/>
          </p:cNvSpPr>
          <p:nvPr>
            <p:ph type="sldNum" sz="quarter" idx="12"/>
          </p:nvPr>
        </p:nvSpPr>
        <p:spPr>
          <a:xfrm>
            <a:off x="9061705" y="6292233"/>
            <a:ext cx="2743200" cy="365125"/>
          </a:xfrm>
        </p:spPr>
        <p:txBody>
          <a:bodyPr/>
          <a:lstStyle/>
          <a:p>
            <a:fld id="{214EC2ED-0AB1-43E7-B019-B190554BF707}" type="slidenum">
              <a:rPr kumimoji="1" lang="ja-JP" altLang="en-US" sz="1800" smtClean="0"/>
              <a:t>9</a:t>
            </a:fld>
            <a:endParaRPr kumimoji="1" lang="ja-JP" altLang="en-US" sz="1800" dirty="0"/>
          </a:p>
        </p:txBody>
      </p:sp>
      <p:sp>
        <p:nvSpPr>
          <p:cNvPr id="34" name="円/楕円 33"/>
          <p:cNvSpPr/>
          <p:nvPr/>
        </p:nvSpPr>
        <p:spPr>
          <a:xfrm>
            <a:off x="1094968" y="1470113"/>
            <a:ext cx="4555355" cy="216310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400" dirty="0">
                <a:solidFill>
                  <a:prstClr val="black"/>
                </a:solidFill>
              </a:rPr>
              <a:t>・作業環境の整備</a:t>
            </a:r>
            <a:endParaRPr lang="en-US" altLang="ja-JP" sz="2400" dirty="0">
              <a:solidFill>
                <a:prstClr val="black"/>
              </a:solidFill>
            </a:endParaRPr>
          </a:p>
          <a:p>
            <a:pPr lvl="0" algn="ctr"/>
            <a:r>
              <a:rPr lang="ja-JP" altLang="en-US" sz="2400" dirty="0">
                <a:solidFill>
                  <a:prstClr val="black"/>
                </a:solidFill>
              </a:rPr>
              <a:t>・良好な人間関係</a:t>
            </a:r>
          </a:p>
          <a:p>
            <a:pPr lvl="0" algn="ctr"/>
            <a:r>
              <a:rPr lang="ja-JP" altLang="en-US" sz="2400" dirty="0">
                <a:solidFill>
                  <a:prstClr val="black"/>
                </a:solidFill>
              </a:rPr>
              <a:t>・安全衛生に係る行事</a:t>
            </a:r>
          </a:p>
        </p:txBody>
      </p:sp>
      <p:sp>
        <p:nvSpPr>
          <p:cNvPr id="46" name="円/楕円 45"/>
          <p:cNvSpPr/>
          <p:nvPr/>
        </p:nvSpPr>
        <p:spPr>
          <a:xfrm>
            <a:off x="6441827" y="4074585"/>
            <a:ext cx="4708427" cy="2499951"/>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400" dirty="0">
                <a:solidFill>
                  <a:prstClr val="black"/>
                </a:solidFill>
              </a:rPr>
              <a:t>・ヒューマンエラー対策</a:t>
            </a:r>
            <a:endParaRPr lang="en-US" altLang="ja-JP" sz="2400" dirty="0">
              <a:solidFill>
                <a:prstClr val="black"/>
              </a:solidFill>
            </a:endParaRPr>
          </a:p>
          <a:p>
            <a:pPr lvl="0" algn="ctr"/>
            <a:r>
              <a:rPr lang="ja-JP" altLang="en-US" sz="2400" dirty="0">
                <a:solidFill>
                  <a:prstClr val="black"/>
                </a:solidFill>
              </a:rPr>
              <a:t>・労働安全衛生マネジメントシステム</a:t>
            </a:r>
          </a:p>
        </p:txBody>
      </p:sp>
      <p:sp>
        <p:nvSpPr>
          <p:cNvPr id="47" name="円/楕円 46"/>
          <p:cNvSpPr/>
          <p:nvPr/>
        </p:nvSpPr>
        <p:spPr>
          <a:xfrm>
            <a:off x="1060901" y="4030432"/>
            <a:ext cx="4818558" cy="2614208"/>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400" dirty="0">
                <a:solidFill>
                  <a:prstClr val="black"/>
                </a:solidFill>
              </a:rPr>
              <a:t>・朝礼</a:t>
            </a:r>
            <a:endParaRPr lang="en-US" altLang="ja-JP" sz="2400" dirty="0">
              <a:solidFill>
                <a:prstClr val="black"/>
              </a:solidFill>
            </a:endParaRPr>
          </a:p>
          <a:p>
            <a:pPr lvl="0" algn="ctr"/>
            <a:r>
              <a:rPr lang="ja-JP" altLang="en-US" sz="2400" dirty="0">
                <a:solidFill>
                  <a:prstClr val="black"/>
                </a:solidFill>
              </a:rPr>
              <a:t>・安全衛生規程</a:t>
            </a:r>
          </a:p>
          <a:p>
            <a:pPr lvl="0" algn="ctr"/>
            <a:r>
              <a:rPr lang="ja-JP" altLang="en-US" sz="2400" dirty="0">
                <a:solidFill>
                  <a:prstClr val="black"/>
                </a:solidFill>
              </a:rPr>
              <a:t>・５Ｓ活動</a:t>
            </a:r>
            <a:endParaRPr lang="en-US" altLang="ja-JP" sz="2400" dirty="0">
              <a:solidFill>
                <a:prstClr val="black"/>
              </a:solidFill>
            </a:endParaRPr>
          </a:p>
          <a:p>
            <a:pPr lvl="0" algn="ctr"/>
            <a:r>
              <a:rPr lang="ja-JP" altLang="en-US" sz="2400" dirty="0">
                <a:solidFill>
                  <a:prstClr val="black"/>
                </a:solidFill>
              </a:rPr>
              <a:t>・ヒヤリハット活動</a:t>
            </a:r>
          </a:p>
          <a:p>
            <a:pPr lvl="0" algn="ctr"/>
            <a:r>
              <a:rPr lang="ja-JP" altLang="en-US" sz="2400" dirty="0">
                <a:solidFill>
                  <a:prstClr val="black"/>
                </a:solidFill>
              </a:rPr>
              <a:t>・危険予知活動・訓練</a:t>
            </a:r>
            <a:endParaRPr lang="en-US" altLang="ja-JP" sz="2400" dirty="0">
              <a:solidFill>
                <a:prstClr val="black"/>
              </a:solidFill>
            </a:endParaRPr>
          </a:p>
          <a:p>
            <a:pPr lvl="0" algn="ctr"/>
            <a:r>
              <a:rPr lang="ja-JP" altLang="en-US" sz="2400" dirty="0">
                <a:solidFill>
                  <a:prstClr val="black"/>
                </a:solidFill>
              </a:rPr>
              <a:t>・安全パトロール</a:t>
            </a:r>
          </a:p>
        </p:txBody>
      </p:sp>
      <p:sp>
        <p:nvSpPr>
          <p:cNvPr id="48" name="円/楕円 47"/>
          <p:cNvSpPr/>
          <p:nvPr/>
        </p:nvSpPr>
        <p:spPr>
          <a:xfrm>
            <a:off x="6441826" y="1565806"/>
            <a:ext cx="4555355" cy="2067412"/>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400" dirty="0">
                <a:solidFill>
                  <a:prstClr val="black"/>
                </a:solidFill>
              </a:rPr>
              <a:t>・安全衛生組織</a:t>
            </a:r>
            <a:endParaRPr lang="en-US" altLang="ja-JP" sz="2400" dirty="0">
              <a:solidFill>
                <a:prstClr val="black"/>
              </a:solidFill>
            </a:endParaRPr>
          </a:p>
          <a:p>
            <a:pPr lvl="0" algn="ctr"/>
            <a:r>
              <a:rPr lang="ja-JP" altLang="en-US" sz="2400" dirty="0">
                <a:solidFill>
                  <a:prstClr val="black"/>
                </a:solidFill>
              </a:rPr>
              <a:t>・安全衛生教育</a:t>
            </a:r>
          </a:p>
          <a:p>
            <a:pPr lvl="0" algn="ctr"/>
            <a:r>
              <a:rPr lang="ja-JP" altLang="en-US" sz="2400" dirty="0">
                <a:solidFill>
                  <a:prstClr val="black"/>
                </a:solidFill>
              </a:rPr>
              <a:t>・リスクアセスメント</a:t>
            </a:r>
          </a:p>
        </p:txBody>
      </p:sp>
      <p:sp>
        <p:nvSpPr>
          <p:cNvPr id="49" name="テキスト ボックス 48"/>
          <p:cNvSpPr txBox="1"/>
          <p:nvPr/>
        </p:nvSpPr>
        <p:spPr>
          <a:xfrm>
            <a:off x="2189450" y="1371087"/>
            <a:ext cx="2366388" cy="467436"/>
          </a:xfrm>
          <a:prstGeom prst="rect">
            <a:avLst/>
          </a:prstGeom>
          <a:solidFill>
            <a:schemeClr val="bg1"/>
          </a:solidFill>
          <a:ln w="38100">
            <a:solidFill>
              <a:schemeClr val="tx1"/>
            </a:solidFill>
            <a:prstDash val="solid"/>
          </a:ln>
        </p:spPr>
        <p:txBody>
          <a:bodyPr wrap="square" rtlCol="0">
            <a:spAutoFit/>
          </a:bodyPr>
          <a:lstStyle/>
          <a:p>
            <a:pPr algn="ctr"/>
            <a:r>
              <a:rPr kumimoji="1" lang="ja-JP" altLang="en-US" sz="2400" dirty="0"/>
              <a:t>必要な条件</a:t>
            </a:r>
          </a:p>
        </p:txBody>
      </p:sp>
      <p:sp>
        <p:nvSpPr>
          <p:cNvPr id="50" name="テキスト ボックス 49"/>
          <p:cNvSpPr txBox="1"/>
          <p:nvPr/>
        </p:nvSpPr>
        <p:spPr>
          <a:xfrm>
            <a:off x="7560026" y="1340093"/>
            <a:ext cx="2366388" cy="467436"/>
          </a:xfrm>
          <a:prstGeom prst="rect">
            <a:avLst/>
          </a:prstGeom>
          <a:solidFill>
            <a:schemeClr val="accent2">
              <a:lumMod val="60000"/>
              <a:lumOff val="40000"/>
            </a:schemeClr>
          </a:solidFill>
          <a:ln w="38100">
            <a:solidFill>
              <a:schemeClr val="tx1"/>
            </a:solidFill>
            <a:prstDash val="solid"/>
          </a:ln>
        </p:spPr>
        <p:txBody>
          <a:bodyPr wrap="square" rtlCol="0">
            <a:spAutoFit/>
          </a:bodyPr>
          <a:lstStyle/>
          <a:p>
            <a:pPr algn="ctr"/>
            <a:r>
              <a:rPr kumimoji="1" lang="ja-JP" altLang="en-US" sz="2400" dirty="0"/>
              <a:t>法的取組</a:t>
            </a:r>
          </a:p>
        </p:txBody>
      </p:sp>
      <p:sp>
        <p:nvSpPr>
          <p:cNvPr id="51" name="テキスト ボックス 50"/>
          <p:cNvSpPr txBox="1"/>
          <p:nvPr/>
        </p:nvSpPr>
        <p:spPr>
          <a:xfrm>
            <a:off x="2286986" y="3783102"/>
            <a:ext cx="2366388" cy="467436"/>
          </a:xfrm>
          <a:prstGeom prst="rect">
            <a:avLst/>
          </a:prstGeom>
          <a:solidFill>
            <a:schemeClr val="accent6">
              <a:lumMod val="20000"/>
              <a:lumOff val="80000"/>
            </a:schemeClr>
          </a:solidFill>
          <a:ln w="38100">
            <a:solidFill>
              <a:schemeClr val="tx1"/>
            </a:solidFill>
            <a:prstDash val="solid"/>
          </a:ln>
        </p:spPr>
        <p:txBody>
          <a:bodyPr wrap="square" rtlCol="0">
            <a:spAutoFit/>
          </a:bodyPr>
          <a:lstStyle/>
          <a:p>
            <a:pPr algn="ctr"/>
            <a:r>
              <a:rPr kumimoji="1" lang="ja-JP" altLang="en-US" sz="2400" dirty="0"/>
              <a:t>初歩的取組</a:t>
            </a:r>
          </a:p>
        </p:txBody>
      </p:sp>
      <p:sp>
        <p:nvSpPr>
          <p:cNvPr id="52" name="テキスト ボックス 51"/>
          <p:cNvSpPr txBox="1"/>
          <p:nvPr/>
        </p:nvSpPr>
        <p:spPr>
          <a:xfrm>
            <a:off x="7612845" y="3843752"/>
            <a:ext cx="2366388" cy="467436"/>
          </a:xfrm>
          <a:prstGeom prst="rect">
            <a:avLst/>
          </a:prstGeom>
          <a:solidFill>
            <a:schemeClr val="accent6">
              <a:lumMod val="60000"/>
              <a:lumOff val="40000"/>
            </a:schemeClr>
          </a:solidFill>
          <a:ln w="38100">
            <a:solidFill>
              <a:schemeClr val="tx1"/>
            </a:solidFill>
            <a:prstDash val="solid"/>
          </a:ln>
        </p:spPr>
        <p:txBody>
          <a:bodyPr wrap="square" rtlCol="0">
            <a:spAutoFit/>
          </a:bodyPr>
          <a:lstStyle/>
          <a:p>
            <a:pPr algn="ctr"/>
            <a:r>
              <a:rPr lang="ja-JP" altLang="en-US" sz="2400" dirty="0"/>
              <a:t>高度な</a:t>
            </a:r>
            <a:r>
              <a:rPr kumimoji="1" lang="ja-JP" altLang="en-US" sz="2400" dirty="0"/>
              <a:t>取組</a:t>
            </a:r>
          </a:p>
        </p:txBody>
      </p:sp>
    </p:spTree>
    <p:extLst>
      <p:ext uri="{BB962C8B-B14F-4D97-AF65-F5344CB8AC3E}">
        <p14:creationId xmlns:p14="http://schemas.microsoft.com/office/powerpoint/2010/main" val="20117594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799</TotalTime>
  <Words>2351</Words>
  <Application>Microsoft Office PowerPoint</Application>
  <PresentationFormat>ワイド画面</PresentationFormat>
  <Paragraphs>230</Paragraphs>
  <Slides>10</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HGP創英角ｺﾞｼｯｸUB</vt:lpstr>
      <vt:lpstr>ＭＳ Ｐゴシック</vt:lpstr>
      <vt:lpstr>ＭＳ Ｐ明朝</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長谷川滋</dc:creator>
  <cp:lastModifiedBy>戒能</cp:lastModifiedBy>
  <cp:revision>49</cp:revision>
  <cp:lastPrinted>2021-06-24T02:43:33Z</cp:lastPrinted>
  <dcterms:created xsi:type="dcterms:W3CDTF">2017-10-04T03:09:43Z</dcterms:created>
  <dcterms:modified xsi:type="dcterms:W3CDTF">2024-06-05T00:53:55Z</dcterms:modified>
</cp:coreProperties>
</file>