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40"/>
  </p:notesMasterIdLst>
  <p:handoutMasterIdLst>
    <p:handoutMasterId r:id="rId41"/>
  </p:handoutMasterIdLst>
  <p:sldIdLst>
    <p:sldId id="256" r:id="rId2"/>
    <p:sldId id="297" r:id="rId3"/>
    <p:sldId id="271" r:id="rId4"/>
    <p:sldId id="275" r:id="rId5"/>
    <p:sldId id="281" r:id="rId6"/>
    <p:sldId id="261" r:id="rId7"/>
    <p:sldId id="299" r:id="rId8"/>
    <p:sldId id="280" r:id="rId9"/>
    <p:sldId id="282" r:id="rId10"/>
    <p:sldId id="283" r:id="rId11"/>
    <p:sldId id="284" r:id="rId12"/>
    <p:sldId id="262" r:id="rId13"/>
    <p:sldId id="288" r:id="rId14"/>
    <p:sldId id="291" r:id="rId15"/>
    <p:sldId id="311" r:id="rId16"/>
    <p:sldId id="285" r:id="rId17"/>
    <p:sldId id="287" r:id="rId18"/>
    <p:sldId id="300" r:id="rId19"/>
    <p:sldId id="273" r:id="rId20"/>
    <p:sldId id="258" r:id="rId21"/>
    <p:sldId id="278" r:id="rId22"/>
    <p:sldId id="279" r:id="rId23"/>
    <p:sldId id="274" r:id="rId24"/>
    <p:sldId id="268" r:id="rId25"/>
    <p:sldId id="289" r:id="rId26"/>
    <p:sldId id="260" r:id="rId27"/>
    <p:sldId id="302" r:id="rId28"/>
    <p:sldId id="276" r:id="rId29"/>
    <p:sldId id="277" r:id="rId30"/>
    <p:sldId id="270" r:id="rId31"/>
    <p:sldId id="272" r:id="rId32"/>
    <p:sldId id="269" r:id="rId33"/>
    <p:sldId id="313" r:id="rId34"/>
    <p:sldId id="304" r:id="rId35"/>
    <p:sldId id="305" r:id="rId36"/>
    <p:sldId id="286" r:id="rId37"/>
    <p:sldId id="265" r:id="rId38"/>
    <p:sldId id="1179" r:id="rId39"/>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5C6AEE"/>
    <a:srgbClr val="3333CC"/>
    <a:srgbClr val="6600FF"/>
    <a:srgbClr val="FF7C8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71798" autoAdjust="0"/>
  </p:normalViewPr>
  <p:slideViewPr>
    <p:cSldViewPr>
      <p:cViewPr varScale="1">
        <p:scale>
          <a:sx n="81" d="100"/>
          <a:sy n="81" d="100"/>
        </p:scale>
        <p:origin x="2604" y="96"/>
      </p:cViewPr>
      <p:guideLst>
        <p:guide orient="horz" pos="2160"/>
        <p:guide pos="2880"/>
      </p:guideLst>
    </p:cSldViewPr>
  </p:slideViewPr>
  <p:outlineViewPr>
    <p:cViewPr>
      <p:scale>
        <a:sx n="33" d="100"/>
        <a:sy n="33" d="100"/>
      </p:scale>
      <p:origin x="0" y="438"/>
    </p:cViewPr>
  </p:outlineViewPr>
  <p:notesTextViewPr>
    <p:cViewPr>
      <p:scale>
        <a:sx n="100" d="100"/>
        <a:sy n="100" d="100"/>
      </p:scale>
      <p:origin x="0" y="0"/>
    </p:cViewPr>
  </p:notesTextViewPr>
  <p:sorterViewPr>
    <p:cViewPr>
      <p:scale>
        <a:sx n="100" d="100"/>
        <a:sy n="100" d="100"/>
      </p:scale>
      <p:origin x="0" y="342"/>
    </p:cViewPr>
  </p:sorterViewPr>
  <p:notesViewPr>
    <p:cSldViewPr>
      <p:cViewPr varScale="1">
        <p:scale>
          <a:sx n="82" d="100"/>
          <a:sy n="82" d="100"/>
        </p:scale>
        <p:origin x="-2016"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0A2F1C2-C20E-490D-A255-D1614408017C}" type="datetimeFigureOut">
              <a:rPr lang="ja-JP" altLang="en-US"/>
              <a:pPr>
                <a:defRPr/>
              </a:pPr>
              <a:t>2024/5/29</a:t>
            </a:fld>
            <a:endParaRPr lang="ja-JP" altLang="en-US" dirty="0"/>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4E2778-0D1B-4768-B657-4367F858F729}" type="slidenum">
              <a:rPr lang="ja-JP" altLang="en-US"/>
              <a:pPr>
                <a:defRPr/>
              </a:pPr>
              <a:t>‹#›</a:t>
            </a:fld>
            <a:endParaRPr lang="ja-JP" altLang="en-US" dirty="0"/>
          </a:p>
        </p:txBody>
      </p:sp>
    </p:spTree>
    <p:extLst>
      <p:ext uri="{BB962C8B-B14F-4D97-AF65-F5344CB8AC3E}">
        <p14:creationId xmlns:p14="http://schemas.microsoft.com/office/powerpoint/2010/main" val="1037515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24740F0-8AE1-44A5-B7B1-ED8593D10625}" type="datetimeFigureOut">
              <a:rPr lang="ja-JP" altLang="en-US"/>
              <a:pPr>
                <a:defRPr/>
              </a:pPr>
              <a:t>2024/5/29</a:t>
            </a:fld>
            <a:endParaRPr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7FCE43A-6488-45B6-AC9A-61A9C43256CD}" type="slidenum">
              <a:rPr lang="ja-JP" altLang="en-US"/>
              <a:pPr>
                <a:defRPr/>
              </a:pPr>
              <a:t>‹#›</a:t>
            </a:fld>
            <a:endParaRPr lang="ja-JP" altLang="en-US" dirty="0"/>
          </a:p>
        </p:txBody>
      </p:sp>
    </p:spTree>
    <p:extLst>
      <p:ext uri="{BB962C8B-B14F-4D97-AF65-F5344CB8AC3E}">
        <p14:creationId xmlns:p14="http://schemas.microsoft.com/office/powerpoint/2010/main" val="4011431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430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24E4683-8550-4B97-9122-6BE1ABCE321D}" type="slidenum">
              <a:rPr lang="ja-JP" altLang="en-US" smtClean="0"/>
              <a:pPr eaLnBrk="1" fontAlgn="base" hangingPunct="1">
                <a:spcBef>
                  <a:spcPct val="0"/>
                </a:spcBef>
                <a:spcAft>
                  <a:spcPct val="0"/>
                </a:spcAft>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具体的な作成作業の方法として、安全衛生規程の中の安全衛生管理体制の条文の作成方法です。</a:t>
            </a:r>
            <a:endParaRPr lang="en-US" altLang="ja-JP" dirty="0"/>
          </a:p>
          <a:p>
            <a:pPr eaLnBrk="1" hangingPunct="1">
              <a:spcBef>
                <a:spcPct val="0"/>
              </a:spcBef>
            </a:pPr>
            <a:r>
              <a:rPr lang="ja-JP" altLang="en-US" dirty="0"/>
              <a:t>作成するにあたり、モデル安全衛生規程の第</a:t>
            </a:r>
            <a:r>
              <a:rPr lang="en-US" altLang="ja-JP" dirty="0"/>
              <a:t>2</a:t>
            </a:r>
            <a:r>
              <a:rPr lang="ja-JP" altLang="en-US" dirty="0"/>
              <a:t>章 第</a:t>
            </a:r>
            <a:r>
              <a:rPr lang="en-US" altLang="ja-JP" dirty="0"/>
              <a:t>5</a:t>
            </a:r>
            <a:r>
              <a:rPr lang="ja-JP" altLang="en-US" dirty="0"/>
              <a:t>条から第</a:t>
            </a:r>
            <a:r>
              <a:rPr lang="en-US" altLang="ja-JP" dirty="0"/>
              <a:t>11</a:t>
            </a:r>
            <a:r>
              <a:rPr lang="ja-JP" altLang="en-US" dirty="0"/>
              <a:t>条、それと第</a:t>
            </a:r>
            <a:r>
              <a:rPr lang="en-US" altLang="ja-JP" dirty="0"/>
              <a:t>13</a:t>
            </a:r>
            <a:r>
              <a:rPr lang="ja-JP" altLang="en-US" dirty="0"/>
              <a:t>条を参考として使用します。</a:t>
            </a:r>
            <a:endParaRPr lang="en-US" altLang="ja-JP" dirty="0"/>
          </a:p>
          <a:p>
            <a:pPr eaLnBrk="1" hangingPunct="1">
              <a:spcBef>
                <a:spcPct val="0"/>
              </a:spcBef>
            </a:pPr>
            <a:endParaRPr lang="en-US" altLang="ja-JP" dirty="0"/>
          </a:p>
          <a:p>
            <a:pPr eaLnBrk="1" hangingPunct="1">
              <a:spcBef>
                <a:spcPct val="0"/>
              </a:spcBef>
            </a:pPr>
            <a:r>
              <a:rPr lang="ja-JP" altLang="en-US" dirty="0"/>
              <a:t>例として、従業員</a:t>
            </a:r>
            <a:r>
              <a:rPr lang="en-US" altLang="ja-JP" dirty="0"/>
              <a:t>57</a:t>
            </a:r>
            <a:r>
              <a:rPr lang="ja-JP" altLang="en-US" dirty="0"/>
              <a:t>人の事業場が出されています。この場合、</a:t>
            </a:r>
            <a:r>
              <a:rPr lang="en-US" altLang="ja-JP" dirty="0"/>
              <a:t>50</a:t>
            </a:r>
            <a:r>
              <a:rPr lang="ja-JP" altLang="en-US" dirty="0"/>
              <a:t>人以上</a:t>
            </a:r>
            <a:r>
              <a:rPr lang="en-US" altLang="ja-JP" dirty="0"/>
              <a:t>100</a:t>
            </a:r>
            <a:r>
              <a:rPr lang="ja-JP" altLang="en-US" dirty="0"/>
              <a:t>人未満の事業場となるので、</a:t>
            </a:r>
            <a:r>
              <a:rPr lang="en-US" altLang="ja-JP" dirty="0"/>
              <a:t>100</a:t>
            </a:r>
            <a:r>
              <a:rPr lang="ja-JP" altLang="en-US" dirty="0"/>
              <a:t>人以上の労働者を使役する事業場で選任する必要がある統括安全衛生管理者（第</a:t>
            </a:r>
            <a:r>
              <a:rPr lang="en-US" altLang="ja-JP" dirty="0"/>
              <a:t>5</a:t>
            </a:r>
            <a:r>
              <a:rPr lang="ja-JP" altLang="en-US" dirty="0"/>
              <a:t>条）と、</a:t>
            </a:r>
            <a:r>
              <a:rPr lang="en-US" altLang="ja-JP" dirty="0"/>
              <a:t>10</a:t>
            </a:r>
            <a:r>
              <a:rPr lang="ja-JP" altLang="en-US" dirty="0"/>
              <a:t>人以上</a:t>
            </a:r>
            <a:r>
              <a:rPr lang="en-US" altLang="ja-JP" dirty="0"/>
              <a:t>50</a:t>
            </a:r>
            <a:r>
              <a:rPr lang="ja-JP" altLang="en-US" dirty="0"/>
              <a:t>人未満の事業所で選任が必要な安全衛生推進者（第</a:t>
            </a:r>
            <a:r>
              <a:rPr lang="en-US" altLang="ja-JP" dirty="0"/>
              <a:t>8</a:t>
            </a:r>
            <a:r>
              <a:rPr lang="ja-JP" altLang="en-US" dirty="0"/>
              <a:t>条）の条文は必要ありません。ですから、安全管理者（第</a:t>
            </a:r>
            <a:r>
              <a:rPr lang="en-US" altLang="ja-JP" dirty="0"/>
              <a:t>6</a:t>
            </a:r>
            <a:r>
              <a:rPr lang="ja-JP" altLang="en-US" dirty="0"/>
              <a:t>条）、衛生管理者（第</a:t>
            </a:r>
            <a:r>
              <a:rPr lang="en-US" altLang="ja-JP" dirty="0"/>
              <a:t>7</a:t>
            </a:r>
            <a:r>
              <a:rPr lang="ja-JP" altLang="en-US" dirty="0"/>
              <a:t>条）、産業医（第</a:t>
            </a:r>
            <a:r>
              <a:rPr lang="en-US" altLang="ja-JP" dirty="0"/>
              <a:t>10</a:t>
            </a:r>
            <a:r>
              <a:rPr lang="ja-JP" altLang="en-US" dirty="0"/>
              <a:t>条）、安全衛生委員会（第</a:t>
            </a:r>
            <a:r>
              <a:rPr lang="en-US" altLang="ja-JP" dirty="0"/>
              <a:t>13</a:t>
            </a:r>
            <a:r>
              <a:rPr lang="ja-JP" altLang="en-US" dirty="0"/>
              <a:t>条）の条文・解説を抽出して下さい。</a:t>
            </a: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r>
              <a:rPr lang="en-US" altLang="ja-JP" dirty="0"/>
              <a:t>※</a:t>
            </a:r>
            <a:r>
              <a:rPr lang="ja-JP" altLang="en-US" dirty="0"/>
              <a:t>参考　条文解説</a:t>
            </a:r>
            <a:endParaRPr lang="en-US" altLang="ja-JP" dirty="0"/>
          </a:p>
          <a:p>
            <a:pPr eaLnBrk="1" hangingPunct="1">
              <a:spcBef>
                <a:spcPct val="0"/>
              </a:spcBef>
            </a:pPr>
            <a:r>
              <a:rPr lang="en-US" altLang="ja-JP" b="1" dirty="0"/>
              <a:t>①</a:t>
            </a:r>
            <a:r>
              <a:rPr lang="ja-JP" altLang="en-US" b="1" dirty="0"/>
              <a:t>統括安全衛生管理者（第</a:t>
            </a:r>
            <a:r>
              <a:rPr lang="en-US" altLang="ja-JP" b="1" dirty="0"/>
              <a:t>5</a:t>
            </a:r>
            <a:r>
              <a:rPr lang="ja-JP" altLang="en-US" b="1" dirty="0"/>
              <a:t>条）</a:t>
            </a:r>
          </a:p>
          <a:p>
            <a:pPr eaLnBrk="1" hangingPunct="1">
              <a:spcBef>
                <a:spcPct val="0"/>
              </a:spcBef>
            </a:pPr>
            <a:r>
              <a:rPr lang="ja-JP" altLang="en-US" dirty="0"/>
              <a:t>総括安全衛生管理者は、事業場の活動と一体となった安全衛生活動を展開するために一定の業種、規模に応じて選任するようになっています。産業廃棄物処理業は清掃業に位置づけられますので、常時使用する労働者の数が</a:t>
            </a:r>
            <a:r>
              <a:rPr lang="en-US" altLang="ja-JP" dirty="0"/>
              <a:t>100 </a:t>
            </a:r>
            <a:r>
              <a:rPr lang="ja-JP" altLang="en-US" dirty="0"/>
              <a:t>人以上の場合に選任する必要があります。なお、選任は、選任すべき事由が発生した日から</a:t>
            </a:r>
            <a:r>
              <a:rPr lang="en-US" altLang="ja-JP" dirty="0"/>
              <a:t>14 </a:t>
            </a:r>
            <a:r>
              <a:rPr lang="ja-JP" altLang="en-US" dirty="0"/>
              <a:t>日以内に選任し、選任したときは、遅滞なく労働基準監督署長に選任報告書を提出することになっています。</a:t>
            </a:r>
            <a:endParaRPr lang="en-US" altLang="ja-JP" dirty="0"/>
          </a:p>
          <a:p>
            <a:pPr eaLnBrk="1" hangingPunct="1">
              <a:spcBef>
                <a:spcPct val="0"/>
              </a:spcBef>
            </a:pPr>
            <a:r>
              <a:rPr lang="ja-JP" altLang="en-US" dirty="0"/>
              <a:t>（労働安全衛生法第</a:t>
            </a:r>
            <a:r>
              <a:rPr lang="en-US" altLang="ja-JP" dirty="0"/>
              <a:t>10 </a:t>
            </a:r>
            <a:r>
              <a:rPr lang="ja-JP" altLang="en-US" dirty="0"/>
              <a:t>条、労働安全衛生規則第</a:t>
            </a:r>
            <a:r>
              <a:rPr lang="en-US" altLang="ja-JP" dirty="0"/>
              <a:t>2</a:t>
            </a:r>
            <a:r>
              <a:rPr lang="ja-JP" altLang="en-US" dirty="0"/>
              <a:t>条及び第</a:t>
            </a:r>
            <a:r>
              <a:rPr lang="en-US" altLang="ja-JP" dirty="0"/>
              <a:t>3</a:t>
            </a:r>
            <a:r>
              <a:rPr lang="ja-JP" altLang="en-US" dirty="0"/>
              <a:t>条の</a:t>
            </a:r>
            <a:r>
              <a:rPr lang="en-US" altLang="ja-JP" dirty="0"/>
              <a:t>2</a:t>
            </a:r>
            <a:r>
              <a:rPr lang="ja-JP" altLang="en-US" dirty="0"/>
              <a:t>）</a:t>
            </a:r>
            <a:endParaRPr lang="en-US" altLang="ja-JP" dirty="0"/>
          </a:p>
          <a:p>
            <a:pPr eaLnBrk="1" hangingPunct="1">
              <a:spcBef>
                <a:spcPct val="0"/>
              </a:spcBef>
            </a:pPr>
            <a:endParaRPr lang="en-US" altLang="ja-JP" dirty="0"/>
          </a:p>
          <a:p>
            <a:pPr eaLnBrk="1" hangingPunct="1">
              <a:spcBef>
                <a:spcPct val="0"/>
              </a:spcBef>
            </a:pPr>
            <a:r>
              <a:rPr lang="ja-JP" altLang="en-US" dirty="0"/>
              <a:t>職務</a:t>
            </a:r>
          </a:p>
          <a:p>
            <a:pPr eaLnBrk="1" hangingPunct="1">
              <a:spcBef>
                <a:spcPct val="0"/>
              </a:spcBef>
            </a:pPr>
            <a:r>
              <a:rPr lang="ja-JP" altLang="en-US" dirty="0"/>
              <a:t>（１）労働者の危険又は健康障害を防止するための措置に関すること。</a:t>
            </a:r>
          </a:p>
          <a:p>
            <a:pPr eaLnBrk="1" hangingPunct="1">
              <a:spcBef>
                <a:spcPct val="0"/>
              </a:spcBef>
            </a:pPr>
            <a:r>
              <a:rPr lang="ja-JP" altLang="en-US" dirty="0"/>
              <a:t>（２）労働者の安全又は衛生のための教育の実施に関すること。</a:t>
            </a:r>
          </a:p>
          <a:p>
            <a:pPr eaLnBrk="1" hangingPunct="1">
              <a:spcBef>
                <a:spcPct val="0"/>
              </a:spcBef>
            </a:pPr>
            <a:r>
              <a:rPr lang="ja-JP" altLang="en-US" dirty="0"/>
              <a:t>（３）健康診断の実施その他健康の保持増進のための措置に関すること。</a:t>
            </a:r>
          </a:p>
          <a:p>
            <a:pPr eaLnBrk="1" hangingPunct="1">
              <a:spcBef>
                <a:spcPct val="0"/>
              </a:spcBef>
            </a:pPr>
            <a:r>
              <a:rPr lang="ja-JP" altLang="en-US" dirty="0"/>
              <a:t>（４）労働災害の原因の調査及び再発防止対策に関すること。</a:t>
            </a:r>
          </a:p>
          <a:p>
            <a:pPr eaLnBrk="1" hangingPunct="1">
              <a:spcBef>
                <a:spcPct val="0"/>
              </a:spcBef>
            </a:pPr>
            <a:r>
              <a:rPr lang="ja-JP" altLang="en-US" dirty="0"/>
              <a:t>（５）安全衛生方針の表明に関すること。</a:t>
            </a:r>
          </a:p>
          <a:p>
            <a:pPr eaLnBrk="1" hangingPunct="1">
              <a:spcBef>
                <a:spcPct val="0"/>
              </a:spcBef>
            </a:pPr>
            <a:r>
              <a:rPr lang="ja-JP" altLang="en-US" dirty="0"/>
              <a:t>（６）危険性又は有害性の調査及びその結果に基づき講ずる措置に関すること。</a:t>
            </a:r>
          </a:p>
          <a:p>
            <a:pPr eaLnBrk="1" hangingPunct="1">
              <a:spcBef>
                <a:spcPct val="0"/>
              </a:spcBef>
            </a:pPr>
            <a:r>
              <a:rPr lang="ja-JP" altLang="en-US" dirty="0"/>
              <a:t>（７）安全衛生に関する計画の作成、実施、評価及び改善に関すること。</a:t>
            </a:r>
            <a:endParaRPr lang="en-US" altLang="ja-JP" dirty="0"/>
          </a:p>
          <a:p>
            <a:pPr eaLnBrk="1" hangingPunct="1">
              <a:spcBef>
                <a:spcPct val="0"/>
              </a:spcBef>
            </a:pPr>
            <a:endParaRPr lang="ja-JP" altLang="en-US" dirty="0"/>
          </a:p>
          <a:p>
            <a:pPr eaLnBrk="1" hangingPunct="1">
              <a:spcBef>
                <a:spcPct val="0"/>
              </a:spcBef>
            </a:pPr>
            <a:r>
              <a:rPr lang="ja-JP" altLang="en-US" b="1" dirty="0"/>
              <a:t>②安全管理者（第</a:t>
            </a:r>
            <a:r>
              <a:rPr lang="en-US" altLang="ja-JP" b="1" dirty="0"/>
              <a:t>6</a:t>
            </a:r>
            <a:r>
              <a:rPr lang="ja-JP" altLang="en-US" b="1" dirty="0"/>
              <a:t>条）</a:t>
            </a:r>
          </a:p>
          <a:p>
            <a:pPr eaLnBrk="1" hangingPunct="1">
              <a:spcBef>
                <a:spcPct val="0"/>
              </a:spcBef>
            </a:pPr>
            <a:r>
              <a:rPr lang="ja-JP" altLang="en-US" dirty="0"/>
              <a:t>常時使用する労働者の数が</a:t>
            </a:r>
            <a:r>
              <a:rPr lang="en-US" altLang="ja-JP" dirty="0"/>
              <a:t>50 </a:t>
            </a:r>
            <a:r>
              <a:rPr lang="ja-JP" altLang="en-US" dirty="0"/>
              <a:t>人以上の場合に選任する必要があります。安全管理者の選任は、選任すべき事由が発生した日から</a:t>
            </a:r>
            <a:r>
              <a:rPr lang="en-US" altLang="ja-JP" dirty="0"/>
              <a:t>14 </a:t>
            </a:r>
            <a:r>
              <a:rPr lang="ja-JP" altLang="en-US" dirty="0"/>
              <a:t>日以内に選任し、選任したときは、遅滞なく労働基準監督署長に選任報告書を提出することになっています。</a:t>
            </a:r>
          </a:p>
          <a:p>
            <a:pPr eaLnBrk="1" hangingPunct="1">
              <a:spcBef>
                <a:spcPct val="0"/>
              </a:spcBef>
            </a:pPr>
            <a:r>
              <a:rPr lang="ja-JP" altLang="en-US" dirty="0"/>
              <a:t>（労働安全衛生法第</a:t>
            </a:r>
            <a:r>
              <a:rPr lang="en-US" altLang="ja-JP" dirty="0"/>
              <a:t>11 </a:t>
            </a:r>
            <a:r>
              <a:rPr lang="ja-JP" altLang="en-US" dirty="0"/>
              <a:t>条、労働安全衛生法施行令第</a:t>
            </a:r>
            <a:r>
              <a:rPr lang="en-US" altLang="ja-JP" dirty="0"/>
              <a:t>3 </a:t>
            </a:r>
            <a:r>
              <a:rPr lang="ja-JP" altLang="en-US" dirty="0"/>
              <a:t>条、労働安全衛生規則第</a:t>
            </a:r>
            <a:r>
              <a:rPr lang="en-US" altLang="ja-JP" dirty="0"/>
              <a:t>4</a:t>
            </a:r>
            <a:r>
              <a:rPr lang="ja-JP" altLang="en-US" dirty="0"/>
              <a:t>条）</a:t>
            </a:r>
          </a:p>
          <a:p>
            <a:pPr eaLnBrk="1" hangingPunct="1">
              <a:spcBef>
                <a:spcPct val="0"/>
              </a:spcBef>
            </a:pPr>
            <a:endParaRPr lang="en-US" altLang="ja-JP" dirty="0"/>
          </a:p>
          <a:p>
            <a:pPr eaLnBrk="1" hangingPunct="1">
              <a:spcBef>
                <a:spcPct val="0"/>
              </a:spcBef>
            </a:pPr>
            <a:r>
              <a:rPr lang="ja-JP" altLang="en-US" dirty="0"/>
              <a:t>安全管理者の資格要件（労働安全衛生規則第</a:t>
            </a:r>
            <a:r>
              <a:rPr lang="en-US" altLang="ja-JP" dirty="0"/>
              <a:t>5</a:t>
            </a:r>
            <a:r>
              <a:rPr lang="ja-JP" altLang="en-US" dirty="0"/>
              <a:t>条）</a:t>
            </a:r>
          </a:p>
          <a:p>
            <a:pPr eaLnBrk="1" hangingPunct="1">
              <a:spcBef>
                <a:spcPct val="0"/>
              </a:spcBef>
            </a:pPr>
            <a:r>
              <a:rPr lang="ja-JP" altLang="en-US" dirty="0"/>
              <a:t>以下のいずれかに該当する者で、厚生労働大臣が定める研修（安全管理者選任時研修）を修了した者から選任する必要があります。</a:t>
            </a:r>
          </a:p>
          <a:p>
            <a:pPr eaLnBrk="1" hangingPunct="1">
              <a:spcBef>
                <a:spcPct val="0"/>
              </a:spcBef>
            </a:pPr>
            <a:r>
              <a:rPr lang="ja-JP" altLang="en-US" dirty="0"/>
              <a:t>（１）大学において理科系の課程を修めて卒業し、その後</a:t>
            </a:r>
            <a:r>
              <a:rPr lang="en-US" altLang="ja-JP" dirty="0"/>
              <a:t>2 </a:t>
            </a:r>
            <a:r>
              <a:rPr lang="ja-JP" altLang="en-US" dirty="0"/>
              <a:t>年以上の産業安全に関する実務経験を有する者（理科系の課程以外の場合には</a:t>
            </a:r>
            <a:r>
              <a:rPr lang="en-US" altLang="ja-JP" dirty="0"/>
              <a:t>4 </a:t>
            </a:r>
            <a:r>
              <a:rPr lang="ja-JP" altLang="en-US" dirty="0"/>
              <a:t>年以上）</a:t>
            </a:r>
          </a:p>
          <a:p>
            <a:pPr eaLnBrk="1" hangingPunct="1">
              <a:spcBef>
                <a:spcPct val="0"/>
              </a:spcBef>
            </a:pPr>
            <a:r>
              <a:rPr lang="ja-JP" altLang="en-US" dirty="0"/>
              <a:t>（２）高等学校において理科系の学科を修めて卒業し、その後</a:t>
            </a:r>
            <a:r>
              <a:rPr lang="en-US" altLang="ja-JP" dirty="0"/>
              <a:t>4 </a:t>
            </a:r>
            <a:r>
              <a:rPr lang="ja-JP" altLang="en-US" dirty="0"/>
              <a:t>年以上の産業安全に関する実務経験を有する者（理科系の学科以外の場合には</a:t>
            </a:r>
            <a:r>
              <a:rPr lang="en-US" altLang="ja-JP" dirty="0"/>
              <a:t>6 </a:t>
            </a:r>
            <a:r>
              <a:rPr lang="ja-JP" altLang="en-US" dirty="0"/>
              <a:t>年以上）</a:t>
            </a:r>
          </a:p>
          <a:p>
            <a:pPr eaLnBrk="1" hangingPunct="1">
              <a:spcBef>
                <a:spcPct val="0"/>
              </a:spcBef>
            </a:pPr>
            <a:r>
              <a:rPr lang="ja-JP" altLang="en-US" dirty="0"/>
              <a:t>（３）労働安全コンサルタント</a:t>
            </a:r>
          </a:p>
          <a:p>
            <a:pPr eaLnBrk="1" hangingPunct="1">
              <a:spcBef>
                <a:spcPct val="0"/>
              </a:spcBef>
            </a:pPr>
            <a:r>
              <a:rPr lang="ja-JP" altLang="en-US" dirty="0"/>
              <a:t>（４）</a:t>
            </a:r>
            <a:r>
              <a:rPr lang="en-US" altLang="ja-JP" dirty="0"/>
              <a:t>7 </a:t>
            </a:r>
            <a:r>
              <a:rPr lang="ja-JP" altLang="en-US" dirty="0"/>
              <a:t>年以上の産業安全に関する実務経験を有する者</a:t>
            </a:r>
          </a:p>
          <a:p>
            <a:pPr eaLnBrk="1" hangingPunct="1">
              <a:spcBef>
                <a:spcPct val="0"/>
              </a:spcBef>
            </a:pPr>
            <a:endParaRPr lang="en-US" altLang="ja-JP" dirty="0"/>
          </a:p>
          <a:p>
            <a:pPr eaLnBrk="1" hangingPunct="1">
              <a:spcBef>
                <a:spcPct val="0"/>
              </a:spcBef>
            </a:pPr>
            <a:r>
              <a:rPr lang="ja-JP" altLang="en-US" dirty="0"/>
              <a:t>職務（労働安全衛生法第</a:t>
            </a:r>
            <a:r>
              <a:rPr lang="en-US" altLang="ja-JP" dirty="0"/>
              <a:t>10</a:t>
            </a:r>
            <a:r>
              <a:rPr lang="ja-JP" altLang="en-US" dirty="0"/>
              <a:t>条）</a:t>
            </a:r>
          </a:p>
          <a:p>
            <a:pPr eaLnBrk="1" hangingPunct="1">
              <a:spcBef>
                <a:spcPct val="0"/>
              </a:spcBef>
            </a:pPr>
            <a:r>
              <a:rPr lang="ja-JP" altLang="en-US" dirty="0"/>
              <a:t>（１）労働者の危険を防止するための措置に関すること</a:t>
            </a:r>
          </a:p>
          <a:p>
            <a:pPr eaLnBrk="1" hangingPunct="1">
              <a:spcBef>
                <a:spcPct val="0"/>
              </a:spcBef>
            </a:pPr>
            <a:r>
              <a:rPr lang="ja-JP" altLang="en-US" dirty="0"/>
              <a:t>（２）労働者の安全のための教育の実施に関すること</a:t>
            </a:r>
          </a:p>
          <a:p>
            <a:pPr eaLnBrk="1" hangingPunct="1">
              <a:spcBef>
                <a:spcPct val="0"/>
              </a:spcBef>
            </a:pPr>
            <a:r>
              <a:rPr lang="ja-JP" altLang="en-US" dirty="0"/>
              <a:t>（３）労働災害の原因の調査及び再発防止対策に関すること</a:t>
            </a:r>
          </a:p>
          <a:p>
            <a:pPr eaLnBrk="1" hangingPunct="1">
              <a:spcBef>
                <a:spcPct val="0"/>
              </a:spcBef>
            </a:pPr>
            <a:r>
              <a:rPr lang="ja-JP" altLang="en-US" dirty="0"/>
              <a:t>（４）前各号に掲げるもののほか、労働災害を防止するため必要な事項</a:t>
            </a:r>
          </a:p>
          <a:p>
            <a:pPr eaLnBrk="1" hangingPunct="1">
              <a:spcBef>
                <a:spcPct val="0"/>
              </a:spcBef>
            </a:pPr>
            <a:endParaRPr lang="en-US" altLang="ja-JP" dirty="0"/>
          </a:p>
          <a:p>
            <a:pPr eaLnBrk="1" hangingPunct="1">
              <a:spcBef>
                <a:spcPct val="0"/>
              </a:spcBef>
            </a:pPr>
            <a:r>
              <a:rPr lang="ja-JP" altLang="en-US" dirty="0"/>
              <a:t>安全管理者の巡視及び権限の付与について（労働安全衛生規則第</a:t>
            </a:r>
            <a:r>
              <a:rPr lang="en-US" altLang="ja-JP" dirty="0"/>
              <a:t>6</a:t>
            </a:r>
            <a:r>
              <a:rPr lang="ja-JP" altLang="en-US" dirty="0"/>
              <a:t>条）</a:t>
            </a:r>
          </a:p>
          <a:p>
            <a:pPr eaLnBrk="1" hangingPunct="1">
              <a:spcBef>
                <a:spcPct val="0"/>
              </a:spcBef>
            </a:pPr>
            <a:r>
              <a:rPr lang="ja-JP" altLang="en-US" dirty="0"/>
              <a:t>安全管理者は、労働安全衛生法により事業場における労働災害防止の要として位置づけられています。職場を巡視することは、安全管理をする上での基本事項であり、事業者は、その職務を遂行するために必要な権限を安全管理者に付与する必要があります。</a:t>
            </a:r>
          </a:p>
          <a:p>
            <a:pPr eaLnBrk="1" hangingPunct="1">
              <a:spcBef>
                <a:spcPct val="0"/>
              </a:spcBef>
            </a:pPr>
            <a:endParaRPr lang="en-US" altLang="ja-JP" dirty="0"/>
          </a:p>
          <a:p>
            <a:pPr eaLnBrk="1" hangingPunct="1">
              <a:spcBef>
                <a:spcPct val="0"/>
              </a:spcBef>
            </a:pPr>
            <a:r>
              <a:rPr lang="ja-JP" altLang="en-US" b="1" dirty="0"/>
              <a:t>③衛生管理者（第</a:t>
            </a:r>
            <a:r>
              <a:rPr lang="en-US" altLang="ja-JP" b="1" dirty="0"/>
              <a:t>7</a:t>
            </a:r>
            <a:r>
              <a:rPr lang="ja-JP" altLang="en-US" b="1" dirty="0"/>
              <a:t>条）</a:t>
            </a:r>
          </a:p>
          <a:p>
            <a:pPr eaLnBrk="1" hangingPunct="1">
              <a:spcBef>
                <a:spcPct val="0"/>
              </a:spcBef>
            </a:pPr>
            <a:r>
              <a:rPr lang="ja-JP" altLang="en-US" dirty="0"/>
              <a:t>常時使用する労働者の数が</a:t>
            </a:r>
            <a:r>
              <a:rPr lang="en-US" altLang="ja-JP" dirty="0"/>
              <a:t>50 </a:t>
            </a:r>
            <a:r>
              <a:rPr lang="ja-JP" altLang="en-US" dirty="0"/>
              <a:t>人以上の場合に選任する必要があります。衛生管理者の選任は、選任すべき事由が発生した日から</a:t>
            </a:r>
            <a:r>
              <a:rPr lang="en-US" altLang="ja-JP" dirty="0"/>
              <a:t>14 </a:t>
            </a:r>
            <a:r>
              <a:rPr lang="ja-JP" altLang="en-US" dirty="0"/>
              <a:t>日以内に選任し、選任したときは、遅滞なく労働基準監督署長に選任報告書を提出することになっています。</a:t>
            </a:r>
            <a:endParaRPr lang="en-US" altLang="ja-JP" dirty="0"/>
          </a:p>
          <a:p>
            <a:pPr eaLnBrk="1" hangingPunct="1">
              <a:spcBef>
                <a:spcPct val="0"/>
              </a:spcBef>
            </a:pPr>
            <a:r>
              <a:rPr lang="ja-JP" altLang="en-US" dirty="0"/>
              <a:t>（労働安全衛生法第</a:t>
            </a:r>
            <a:r>
              <a:rPr lang="en-US" altLang="ja-JP" dirty="0"/>
              <a:t>12 </a:t>
            </a:r>
            <a:r>
              <a:rPr lang="ja-JP" altLang="en-US" dirty="0"/>
              <a:t>条、労働安全衛生法施行令第</a:t>
            </a:r>
            <a:r>
              <a:rPr lang="en-US" altLang="ja-JP" dirty="0"/>
              <a:t>4 </a:t>
            </a:r>
            <a:r>
              <a:rPr lang="ja-JP" altLang="en-US" dirty="0"/>
              <a:t>条、労働安全衛生規則第</a:t>
            </a:r>
            <a:r>
              <a:rPr lang="en-US" altLang="ja-JP" dirty="0"/>
              <a:t>7</a:t>
            </a:r>
            <a:r>
              <a:rPr lang="ja-JP" altLang="en-US" dirty="0"/>
              <a:t>条）</a:t>
            </a:r>
          </a:p>
          <a:p>
            <a:pPr eaLnBrk="1" hangingPunct="1">
              <a:spcBef>
                <a:spcPct val="0"/>
              </a:spcBef>
            </a:pPr>
            <a:endParaRPr lang="ja-JP" altLang="en-US" dirty="0"/>
          </a:p>
          <a:p>
            <a:pPr eaLnBrk="1" hangingPunct="1">
              <a:spcBef>
                <a:spcPct val="0"/>
              </a:spcBef>
            </a:pPr>
            <a:r>
              <a:rPr lang="ja-JP" altLang="en-US" dirty="0"/>
              <a:t>衛生管理者の資格要件（労働安全衛生規則第</a:t>
            </a:r>
            <a:r>
              <a:rPr lang="en-US" altLang="ja-JP" dirty="0"/>
              <a:t>10</a:t>
            </a:r>
            <a:r>
              <a:rPr lang="ja-JP" altLang="en-US" dirty="0"/>
              <a:t>条）</a:t>
            </a:r>
            <a:endParaRPr lang="en-US" altLang="ja-JP" dirty="0"/>
          </a:p>
          <a:p>
            <a:pPr eaLnBrk="1" hangingPunct="1">
              <a:spcBef>
                <a:spcPct val="0"/>
              </a:spcBef>
            </a:pPr>
            <a:r>
              <a:rPr lang="ja-JP" altLang="en-US" dirty="0"/>
              <a:t>衛生管理者の免許には、第</a:t>
            </a:r>
            <a:r>
              <a:rPr lang="en-US" altLang="ja-JP" dirty="0"/>
              <a:t>1 </a:t>
            </a:r>
            <a:r>
              <a:rPr lang="ja-JP" altLang="en-US" dirty="0"/>
              <a:t>種衛生管理者免許、第</a:t>
            </a:r>
            <a:r>
              <a:rPr lang="en-US" altLang="ja-JP" dirty="0"/>
              <a:t>2 </a:t>
            </a:r>
            <a:r>
              <a:rPr lang="ja-JP" altLang="en-US" dirty="0"/>
              <a:t>種衛生管理者免許、衛生工学衛生管理者免許の</a:t>
            </a:r>
            <a:r>
              <a:rPr lang="en-US" altLang="ja-JP" dirty="0"/>
              <a:t>3 </a:t>
            </a:r>
            <a:r>
              <a:rPr lang="ja-JP" altLang="en-US" dirty="0"/>
              <a:t>種類がありますが、産業廃棄物処理業における衛生管理者は、第</a:t>
            </a:r>
            <a:r>
              <a:rPr lang="en-US" altLang="ja-JP" dirty="0"/>
              <a:t>1 </a:t>
            </a:r>
            <a:r>
              <a:rPr lang="ja-JP" altLang="en-US" dirty="0"/>
              <a:t>種衛生管理者免許もしくは衛生工学衛生管理者免許を有する者又は以下に掲げる者から選任する必要があります。なお、免許は、都道府県労働局長又は指定試験機関の行う試験に合格した者に与えられます。</a:t>
            </a:r>
          </a:p>
          <a:p>
            <a:pPr eaLnBrk="1" hangingPunct="1">
              <a:spcBef>
                <a:spcPct val="0"/>
              </a:spcBef>
            </a:pPr>
            <a:r>
              <a:rPr lang="ja-JP" altLang="en-US" dirty="0"/>
              <a:t>（１）医師</a:t>
            </a:r>
          </a:p>
          <a:p>
            <a:pPr eaLnBrk="1" hangingPunct="1">
              <a:spcBef>
                <a:spcPct val="0"/>
              </a:spcBef>
            </a:pPr>
            <a:r>
              <a:rPr lang="ja-JP" altLang="en-US" dirty="0"/>
              <a:t>（２）歯科医師</a:t>
            </a:r>
          </a:p>
          <a:p>
            <a:pPr eaLnBrk="1" hangingPunct="1">
              <a:spcBef>
                <a:spcPct val="0"/>
              </a:spcBef>
            </a:pPr>
            <a:r>
              <a:rPr lang="ja-JP" altLang="en-US" dirty="0"/>
              <a:t>（３）労働衛生コンサルタント</a:t>
            </a:r>
          </a:p>
          <a:p>
            <a:pPr eaLnBrk="1" hangingPunct="1">
              <a:spcBef>
                <a:spcPct val="0"/>
              </a:spcBef>
            </a:pPr>
            <a:r>
              <a:rPr lang="ja-JP" altLang="en-US" dirty="0"/>
              <a:t>（４）その他厚生労働大臣が定める者</a:t>
            </a:r>
            <a:endParaRPr lang="en-US" altLang="ja-JP" dirty="0"/>
          </a:p>
          <a:p>
            <a:pPr eaLnBrk="1" hangingPunct="1">
              <a:spcBef>
                <a:spcPct val="0"/>
              </a:spcBef>
            </a:pPr>
            <a:endParaRPr lang="ja-JP" altLang="en-US" dirty="0"/>
          </a:p>
          <a:p>
            <a:pPr eaLnBrk="1" hangingPunct="1">
              <a:spcBef>
                <a:spcPct val="0"/>
              </a:spcBef>
            </a:pPr>
            <a:r>
              <a:rPr lang="ja-JP" altLang="en-US" dirty="0"/>
              <a:t>衛生管理者の職務の具体的事項（労働安全衛生法第</a:t>
            </a:r>
            <a:r>
              <a:rPr lang="en-US" altLang="ja-JP" dirty="0"/>
              <a:t>10</a:t>
            </a:r>
            <a:r>
              <a:rPr lang="ja-JP" altLang="en-US" dirty="0"/>
              <a:t>条）</a:t>
            </a:r>
          </a:p>
          <a:p>
            <a:pPr eaLnBrk="1" hangingPunct="1">
              <a:spcBef>
                <a:spcPct val="0"/>
              </a:spcBef>
            </a:pPr>
            <a:r>
              <a:rPr lang="ja-JP" altLang="en-US" dirty="0"/>
              <a:t>（１）健康に異常のある者の発見及びその処置に関すること</a:t>
            </a:r>
          </a:p>
          <a:p>
            <a:pPr eaLnBrk="1" hangingPunct="1">
              <a:spcBef>
                <a:spcPct val="0"/>
              </a:spcBef>
            </a:pPr>
            <a:r>
              <a:rPr lang="ja-JP" altLang="en-US" dirty="0"/>
              <a:t>（２）作業環境の衛生上の調査に関すること</a:t>
            </a:r>
          </a:p>
          <a:p>
            <a:pPr eaLnBrk="1" hangingPunct="1">
              <a:spcBef>
                <a:spcPct val="0"/>
              </a:spcBef>
            </a:pPr>
            <a:r>
              <a:rPr lang="ja-JP" altLang="en-US" dirty="0"/>
              <a:t>（３）作業条件、施設等の衛生上の改善に関すること</a:t>
            </a:r>
          </a:p>
          <a:p>
            <a:pPr eaLnBrk="1" hangingPunct="1">
              <a:spcBef>
                <a:spcPct val="0"/>
              </a:spcBef>
            </a:pPr>
            <a:r>
              <a:rPr lang="ja-JP" altLang="en-US" dirty="0"/>
              <a:t>（４）労働衛生保護具、救急用具等の点検及び整備に関すること</a:t>
            </a:r>
          </a:p>
          <a:p>
            <a:pPr eaLnBrk="1" hangingPunct="1">
              <a:spcBef>
                <a:spcPct val="0"/>
              </a:spcBef>
            </a:pPr>
            <a:r>
              <a:rPr lang="ja-JP" altLang="en-US" dirty="0"/>
              <a:t>（５）労働衛生教育、健康相談等の労働者の健康保持に必要な事項に関すること</a:t>
            </a:r>
          </a:p>
          <a:p>
            <a:pPr eaLnBrk="1" hangingPunct="1">
              <a:spcBef>
                <a:spcPct val="0"/>
              </a:spcBef>
            </a:pPr>
            <a:r>
              <a:rPr lang="ja-JP" altLang="en-US" dirty="0"/>
              <a:t>（６）労働者の負傷及び疾病、それによる死亡、欠勤及び移動に関する統計の作成に関すること</a:t>
            </a:r>
          </a:p>
          <a:p>
            <a:pPr eaLnBrk="1" hangingPunct="1">
              <a:spcBef>
                <a:spcPct val="0"/>
              </a:spcBef>
            </a:pPr>
            <a:r>
              <a:rPr lang="ja-JP" altLang="en-US" dirty="0"/>
              <a:t>（７）その他衛生日誌の記載等職務上の記録の整備に関すること等</a:t>
            </a:r>
            <a:endParaRPr lang="en-US" altLang="ja-JP" dirty="0"/>
          </a:p>
          <a:p>
            <a:pPr eaLnBrk="1" hangingPunct="1">
              <a:spcBef>
                <a:spcPct val="0"/>
              </a:spcBef>
            </a:pPr>
            <a:endParaRPr lang="ja-JP" altLang="en-US" dirty="0"/>
          </a:p>
          <a:p>
            <a:pPr eaLnBrk="1" hangingPunct="1">
              <a:spcBef>
                <a:spcPct val="0"/>
              </a:spcBef>
            </a:pPr>
            <a:r>
              <a:rPr lang="ja-JP" altLang="en-US" dirty="0"/>
              <a:t>衛生管理者の巡視及び権限の付与について（労働安全衛生規則第</a:t>
            </a:r>
            <a:r>
              <a:rPr lang="en-US" altLang="ja-JP" dirty="0"/>
              <a:t>11</a:t>
            </a:r>
            <a:r>
              <a:rPr lang="ja-JP" altLang="en-US" dirty="0"/>
              <a:t>条）</a:t>
            </a:r>
          </a:p>
          <a:p>
            <a:pPr eaLnBrk="1" hangingPunct="1">
              <a:spcBef>
                <a:spcPct val="0"/>
              </a:spcBef>
            </a:pPr>
            <a:r>
              <a:rPr lang="ja-JP" altLang="en-US" dirty="0"/>
              <a:t>衛生管理者についても、安全管理者の場合と同様に、労働衛生管理の要として位置づけられており、職場を巡視することは、労働衛生管理をする上での基本事項となります。事業者は、その職務を遂行するために必要な権限を衛生管理者に付与する必要があります。</a:t>
            </a:r>
          </a:p>
          <a:p>
            <a:pPr eaLnBrk="1" hangingPunct="1">
              <a:spcBef>
                <a:spcPct val="0"/>
              </a:spcBef>
            </a:pPr>
            <a:endParaRPr lang="ja-JP" altLang="en-US" dirty="0"/>
          </a:p>
          <a:p>
            <a:pPr eaLnBrk="1" hangingPunct="1">
              <a:spcBef>
                <a:spcPct val="0"/>
              </a:spcBef>
            </a:pPr>
            <a:r>
              <a:rPr lang="ja-JP" altLang="en-US" b="1" dirty="0"/>
              <a:t>④安全衛生推進者（第</a:t>
            </a:r>
            <a:r>
              <a:rPr lang="en-US" altLang="ja-JP" b="1" dirty="0"/>
              <a:t>8</a:t>
            </a:r>
            <a:r>
              <a:rPr lang="ja-JP" altLang="en-US" b="1" dirty="0"/>
              <a:t>条）</a:t>
            </a:r>
          </a:p>
          <a:p>
            <a:pPr eaLnBrk="1" hangingPunct="1">
              <a:spcBef>
                <a:spcPct val="0"/>
              </a:spcBef>
            </a:pPr>
            <a:r>
              <a:rPr lang="ja-JP" altLang="en-US" dirty="0"/>
              <a:t>労働安全衛生法においては、労働者数が</a:t>
            </a:r>
            <a:r>
              <a:rPr lang="en-US" altLang="ja-JP" dirty="0"/>
              <a:t>50 </a:t>
            </a:r>
            <a:r>
              <a:rPr lang="ja-JP" altLang="en-US" dirty="0"/>
              <a:t>人未満の事業場については、安全管理者、衛生管理者の選任の義務はありませんが、事業場の規模が小さいほど、労働災害の発生率が高い傾向にあり、小規模事業場であっても、適切な安全衛生管理を行うことが極めて重要です。このため、事業場の規模が</a:t>
            </a:r>
            <a:r>
              <a:rPr lang="en-US" altLang="ja-JP" dirty="0"/>
              <a:t>10 </a:t>
            </a:r>
            <a:r>
              <a:rPr lang="ja-JP" altLang="en-US" dirty="0"/>
              <a:t>人以上</a:t>
            </a:r>
            <a:r>
              <a:rPr lang="en-US" altLang="ja-JP" dirty="0"/>
              <a:t>50 </a:t>
            </a:r>
            <a:r>
              <a:rPr lang="ja-JP" altLang="en-US" dirty="0"/>
              <a:t>人未満で、安全管理者の選任を要する業種の事業場では安全衛生推進者を、それ以外の事業場にあっては衛生推進者を選任にすることになっています。産業廃棄物処理業では、安全衛生推進者を選任する必要があります。安全衛生推進者は、選任すべき事由が発生した日から</a:t>
            </a:r>
            <a:r>
              <a:rPr lang="en-US" altLang="ja-JP" dirty="0"/>
              <a:t>14 </a:t>
            </a:r>
            <a:r>
              <a:rPr lang="ja-JP" altLang="en-US" dirty="0"/>
              <a:t>日以内に選任しなければなりません。</a:t>
            </a:r>
            <a:endParaRPr lang="en-US" altLang="ja-JP" dirty="0"/>
          </a:p>
          <a:p>
            <a:pPr eaLnBrk="1" hangingPunct="1">
              <a:spcBef>
                <a:spcPct val="0"/>
              </a:spcBef>
            </a:pPr>
            <a:r>
              <a:rPr lang="ja-JP" altLang="en-US" dirty="0"/>
              <a:t>（労働安全衛生規則第</a:t>
            </a:r>
            <a:r>
              <a:rPr lang="en-US" altLang="ja-JP" dirty="0"/>
              <a:t>12</a:t>
            </a:r>
            <a:r>
              <a:rPr lang="ja-JP" altLang="en-US" dirty="0"/>
              <a:t>条の</a:t>
            </a:r>
            <a:r>
              <a:rPr lang="en-US" altLang="ja-JP" dirty="0"/>
              <a:t>2</a:t>
            </a:r>
            <a:r>
              <a:rPr lang="ja-JP" altLang="en-US" dirty="0"/>
              <a:t>）</a:t>
            </a:r>
            <a:endParaRPr lang="en-US" altLang="ja-JP" dirty="0"/>
          </a:p>
          <a:p>
            <a:pPr eaLnBrk="1" hangingPunct="1">
              <a:spcBef>
                <a:spcPct val="0"/>
              </a:spcBef>
            </a:pPr>
            <a:endParaRPr lang="ja-JP" altLang="en-US" dirty="0"/>
          </a:p>
          <a:p>
            <a:pPr eaLnBrk="1" hangingPunct="1">
              <a:spcBef>
                <a:spcPct val="0"/>
              </a:spcBef>
            </a:pPr>
            <a:r>
              <a:rPr lang="ja-JP" altLang="en-US" dirty="0"/>
              <a:t>資格要件（労働安全衛生規則第</a:t>
            </a:r>
            <a:r>
              <a:rPr lang="en-US" altLang="ja-JP" dirty="0"/>
              <a:t>12</a:t>
            </a:r>
            <a:r>
              <a:rPr lang="ja-JP" altLang="en-US" dirty="0"/>
              <a:t>条の</a:t>
            </a:r>
            <a:r>
              <a:rPr lang="en-US" altLang="ja-JP" dirty="0"/>
              <a:t>3</a:t>
            </a:r>
            <a:r>
              <a:rPr lang="ja-JP" altLang="en-US" dirty="0"/>
              <a:t>）</a:t>
            </a:r>
          </a:p>
          <a:p>
            <a:pPr eaLnBrk="1" hangingPunct="1">
              <a:spcBef>
                <a:spcPct val="0"/>
              </a:spcBef>
            </a:pPr>
            <a:r>
              <a:rPr lang="ja-JP" altLang="en-US" dirty="0"/>
              <a:t>安全衛生推進者は、次の基準により、業務を担当するために必要な能力を有すると認められた者のうちから選ばなければなりません。</a:t>
            </a:r>
          </a:p>
          <a:p>
            <a:pPr eaLnBrk="1" hangingPunct="1">
              <a:spcBef>
                <a:spcPct val="0"/>
              </a:spcBef>
            </a:pPr>
            <a:r>
              <a:rPr lang="ja-JP" altLang="en-US" dirty="0"/>
              <a:t>（１）大学、高等専門学校等を卒業後</a:t>
            </a:r>
            <a:r>
              <a:rPr lang="en-US" altLang="ja-JP" dirty="0"/>
              <a:t>1 </a:t>
            </a:r>
            <a:r>
              <a:rPr lang="ja-JP" altLang="en-US" dirty="0"/>
              <a:t>年以上の安全衛生の実務経験者</a:t>
            </a:r>
          </a:p>
          <a:p>
            <a:pPr eaLnBrk="1" hangingPunct="1">
              <a:spcBef>
                <a:spcPct val="0"/>
              </a:spcBef>
            </a:pPr>
            <a:r>
              <a:rPr lang="ja-JP" altLang="en-US" dirty="0"/>
              <a:t>（２）高校を卒業後</a:t>
            </a:r>
            <a:r>
              <a:rPr lang="en-US" altLang="ja-JP" dirty="0"/>
              <a:t>3 </a:t>
            </a:r>
            <a:r>
              <a:rPr lang="ja-JP" altLang="en-US" dirty="0"/>
              <a:t>年以上の安全衛生の実務経験者</a:t>
            </a:r>
          </a:p>
          <a:p>
            <a:pPr eaLnBrk="1" hangingPunct="1">
              <a:spcBef>
                <a:spcPct val="0"/>
              </a:spcBef>
            </a:pPr>
            <a:r>
              <a:rPr lang="ja-JP" altLang="en-US" dirty="0"/>
              <a:t>（３）</a:t>
            </a:r>
            <a:r>
              <a:rPr lang="en-US" altLang="ja-JP" dirty="0"/>
              <a:t>5 </a:t>
            </a:r>
            <a:r>
              <a:rPr lang="ja-JP" altLang="en-US" dirty="0"/>
              <a:t>年以上の安全衛生の実務経験者</a:t>
            </a:r>
          </a:p>
          <a:p>
            <a:pPr eaLnBrk="1" hangingPunct="1">
              <a:spcBef>
                <a:spcPct val="0"/>
              </a:spcBef>
            </a:pPr>
            <a:r>
              <a:rPr lang="ja-JP" altLang="en-US" dirty="0"/>
              <a:t>（４）厚生労働省労働基準局長が定める講習修了者</a:t>
            </a:r>
          </a:p>
          <a:p>
            <a:pPr eaLnBrk="1" hangingPunct="1">
              <a:spcBef>
                <a:spcPct val="0"/>
              </a:spcBef>
            </a:pPr>
            <a:r>
              <a:rPr lang="ja-JP" altLang="en-US" dirty="0"/>
              <a:t>（５）安全管理者等の上位資格者</a:t>
            </a:r>
          </a:p>
          <a:p>
            <a:pPr eaLnBrk="1" hangingPunct="1">
              <a:spcBef>
                <a:spcPct val="0"/>
              </a:spcBef>
            </a:pPr>
            <a:r>
              <a:rPr lang="ja-JP" altLang="en-US" dirty="0"/>
              <a:t>注：実務経験は、必ずしも安全衛生関係部署における安全衛生業務に限定するものでなく、ラインの管理又は監督的立場での安全衛生管理業務、健康診断、安全衛生教育に係わる事務を行うことも含まれます。</a:t>
            </a:r>
          </a:p>
          <a:p>
            <a:pPr eaLnBrk="1" hangingPunct="1">
              <a:spcBef>
                <a:spcPct val="0"/>
              </a:spcBef>
            </a:pPr>
            <a:endParaRPr lang="en-US" altLang="ja-JP" dirty="0"/>
          </a:p>
          <a:p>
            <a:pPr eaLnBrk="1" hangingPunct="1">
              <a:spcBef>
                <a:spcPct val="0"/>
              </a:spcBef>
            </a:pPr>
            <a:r>
              <a:rPr lang="ja-JP" altLang="en-US" dirty="0"/>
              <a:t>職務（安全衛生法第</a:t>
            </a:r>
            <a:r>
              <a:rPr lang="en-US" altLang="ja-JP" dirty="0"/>
              <a:t>12</a:t>
            </a:r>
            <a:r>
              <a:rPr lang="ja-JP" altLang="en-US" dirty="0"/>
              <a:t>条の</a:t>
            </a:r>
            <a:r>
              <a:rPr lang="en-US" altLang="ja-JP" dirty="0"/>
              <a:t>3</a:t>
            </a:r>
            <a:r>
              <a:rPr lang="ja-JP" altLang="en-US" dirty="0"/>
              <a:t>）</a:t>
            </a:r>
          </a:p>
          <a:p>
            <a:pPr eaLnBrk="1" hangingPunct="1">
              <a:spcBef>
                <a:spcPct val="0"/>
              </a:spcBef>
            </a:pPr>
            <a:r>
              <a:rPr lang="ja-JP" altLang="en-US" dirty="0"/>
              <a:t>業務は、安全管理者、衛生管理者と同様の内容ですが、一定の衛生の実務経験のある安全管理者等は文字どおり「管理」する立場であるのに対し、安全衛生推進者はこれらの業務を「担当」する立場であり、安全衛生管理は事業者自ら責任をもって行う必要が</a:t>
            </a:r>
          </a:p>
          <a:p>
            <a:pPr eaLnBrk="1" hangingPunct="1">
              <a:spcBef>
                <a:spcPct val="0"/>
              </a:spcBef>
            </a:pPr>
            <a:r>
              <a:rPr lang="ja-JP" altLang="en-US" dirty="0"/>
              <a:t>あります。</a:t>
            </a:r>
          </a:p>
          <a:p>
            <a:pPr eaLnBrk="1" hangingPunct="1">
              <a:spcBef>
                <a:spcPct val="0"/>
              </a:spcBef>
            </a:pPr>
            <a:endParaRPr lang="en-US" altLang="ja-JP" dirty="0"/>
          </a:p>
          <a:p>
            <a:pPr eaLnBrk="1" hangingPunct="1">
              <a:spcBef>
                <a:spcPct val="0"/>
              </a:spcBef>
            </a:pPr>
            <a:r>
              <a:rPr lang="ja-JP" altLang="en-US" dirty="0"/>
              <a:t>氏名の周知（安全衛生規則第</a:t>
            </a:r>
            <a:r>
              <a:rPr lang="en-US" altLang="ja-JP" dirty="0"/>
              <a:t>12 </a:t>
            </a:r>
            <a:r>
              <a:rPr lang="ja-JP" altLang="en-US" dirty="0"/>
              <a:t>条の</a:t>
            </a:r>
            <a:r>
              <a:rPr lang="en-US" altLang="ja-JP" dirty="0"/>
              <a:t>4</a:t>
            </a:r>
            <a:r>
              <a:rPr lang="ja-JP" altLang="en-US" dirty="0"/>
              <a:t>）</a:t>
            </a:r>
          </a:p>
          <a:p>
            <a:pPr eaLnBrk="1" hangingPunct="1">
              <a:spcBef>
                <a:spcPct val="0"/>
              </a:spcBef>
            </a:pPr>
            <a:r>
              <a:rPr lang="ja-JP" altLang="en-US" dirty="0"/>
              <a:t>安全衛生推進者等の選任については、届け出は義務付けられていませんが、事業場において、誰が安全衛生推進者であるか明示しておく必要があります。</a:t>
            </a:r>
          </a:p>
          <a:p>
            <a:pPr eaLnBrk="1" hangingPunct="1">
              <a:spcBef>
                <a:spcPct val="0"/>
              </a:spcBef>
            </a:pPr>
            <a:endParaRPr lang="ja-JP" altLang="en-US" dirty="0"/>
          </a:p>
          <a:p>
            <a:pPr eaLnBrk="1" hangingPunct="1">
              <a:spcBef>
                <a:spcPct val="0"/>
              </a:spcBef>
            </a:pPr>
            <a:r>
              <a:rPr lang="ja-JP" altLang="en-US" b="1" dirty="0"/>
              <a:t>⑤産業医（第</a:t>
            </a:r>
            <a:r>
              <a:rPr lang="en-US" altLang="ja-JP" b="1" dirty="0"/>
              <a:t>10</a:t>
            </a:r>
            <a:r>
              <a:rPr lang="ja-JP" altLang="en-US" b="1" dirty="0"/>
              <a:t>条）</a:t>
            </a:r>
          </a:p>
          <a:p>
            <a:pPr eaLnBrk="1" hangingPunct="1">
              <a:spcBef>
                <a:spcPct val="0"/>
              </a:spcBef>
            </a:pPr>
            <a:r>
              <a:rPr lang="ja-JP" altLang="en-US" dirty="0"/>
              <a:t>産業医は、業種を問わず</a:t>
            </a:r>
            <a:r>
              <a:rPr lang="en-US" altLang="ja-JP" dirty="0"/>
              <a:t>50 </a:t>
            </a:r>
            <a:r>
              <a:rPr lang="ja-JP" altLang="en-US" dirty="0"/>
              <a:t>人以上規模の事業場に選任の義務があります。なお、選任の事由が発生した日から</a:t>
            </a:r>
            <a:r>
              <a:rPr lang="en-US" altLang="ja-JP" dirty="0"/>
              <a:t>14 </a:t>
            </a:r>
            <a:r>
              <a:rPr lang="ja-JP" altLang="en-US" dirty="0"/>
              <a:t>日以内に選任しなければいけません。</a:t>
            </a:r>
          </a:p>
          <a:p>
            <a:pPr eaLnBrk="1" hangingPunct="1">
              <a:spcBef>
                <a:spcPct val="0"/>
              </a:spcBef>
            </a:pPr>
            <a:r>
              <a:rPr lang="zh-TW" altLang="en-US" dirty="0"/>
              <a:t>（労働安全衛生規則第</a:t>
            </a:r>
            <a:r>
              <a:rPr lang="en-US" altLang="zh-TW" dirty="0"/>
              <a:t>13</a:t>
            </a:r>
            <a:r>
              <a:rPr lang="zh-TW" altLang="en-US" dirty="0"/>
              <a:t>条）</a:t>
            </a:r>
            <a:endParaRPr lang="en-US" altLang="zh-TW" dirty="0"/>
          </a:p>
          <a:p>
            <a:pPr eaLnBrk="1" hangingPunct="1">
              <a:spcBef>
                <a:spcPct val="0"/>
              </a:spcBef>
            </a:pPr>
            <a:endParaRPr lang="en-US" altLang="ja-JP" dirty="0"/>
          </a:p>
          <a:p>
            <a:pPr eaLnBrk="1" hangingPunct="1">
              <a:spcBef>
                <a:spcPct val="0"/>
              </a:spcBef>
            </a:pPr>
            <a:r>
              <a:rPr lang="ja-JP" altLang="en-US" dirty="0"/>
              <a:t>資格要件（労働安全衛生規則第</a:t>
            </a:r>
            <a:r>
              <a:rPr lang="en-US" altLang="ja-JP" dirty="0"/>
              <a:t>14</a:t>
            </a:r>
            <a:r>
              <a:rPr lang="ja-JP" altLang="en-US" dirty="0"/>
              <a:t>条）</a:t>
            </a:r>
          </a:p>
          <a:p>
            <a:pPr eaLnBrk="1" hangingPunct="1">
              <a:spcBef>
                <a:spcPct val="0"/>
              </a:spcBef>
            </a:pPr>
            <a:r>
              <a:rPr lang="ja-JP" altLang="en-US" dirty="0"/>
              <a:t>（１）労働者の健康管理等を行うのに必要な医学に関する知識についての研修であって厚生労働大臣が指定する者が行うものを修了した者</a:t>
            </a:r>
          </a:p>
          <a:p>
            <a:pPr eaLnBrk="1" hangingPunct="1">
              <a:spcBef>
                <a:spcPct val="0"/>
              </a:spcBef>
            </a:pPr>
            <a:r>
              <a:rPr lang="ja-JP" altLang="en-US" dirty="0"/>
              <a:t>（２）労働衛生コンサルタント試験に合格した者で、その試験の区分が保健衛生であるもの</a:t>
            </a:r>
          </a:p>
          <a:p>
            <a:pPr eaLnBrk="1" hangingPunct="1">
              <a:spcBef>
                <a:spcPct val="0"/>
              </a:spcBef>
            </a:pPr>
            <a:r>
              <a:rPr lang="ja-JP" altLang="en-US" dirty="0"/>
              <a:t>（３）大学において労働衛生に関する科目を担当する教授、准教授又は講師（常勤の者に限る。）の職にあり、又はあった者。</a:t>
            </a:r>
          </a:p>
          <a:p>
            <a:pPr eaLnBrk="1" hangingPunct="1">
              <a:spcBef>
                <a:spcPct val="0"/>
              </a:spcBef>
            </a:pPr>
            <a:endParaRPr lang="en-US" altLang="ja-JP" dirty="0"/>
          </a:p>
          <a:p>
            <a:pPr eaLnBrk="1" hangingPunct="1">
              <a:spcBef>
                <a:spcPct val="0"/>
              </a:spcBef>
            </a:pPr>
            <a:r>
              <a:rPr lang="ja-JP" altLang="en-US" dirty="0"/>
              <a:t>職務（労働安全衛生規則第</a:t>
            </a:r>
            <a:r>
              <a:rPr lang="en-US" altLang="ja-JP" dirty="0"/>
              <a:t>14</a:t>
            </a:r>
            <a:r>
              <a:rPr lang="ja-JP" altLang="en-US" dirty="0"/>
              <a:t>条）</a:t>
            </a:r>
          </a:p>
          <a:p>
            <a:pPr eaLnBrk="1" hangingPunct="1">
              <a:spcBef>
                <a:spcPct val="0"/>
              </a:spcBef>
            </a:pPr>
            <a:r>
              <a:rPr lang="ja-JP" altLang="en-US" dirty="0"/>
              <a:t>（１）健康診断及び面接指導の実施並びにこれらの結果に基づく労働者の健康を保持するための措置に関すること。</a:t>
            </a:r>
          </a:p>
          <a:p>
            <a:pPr eaLnBrk="1" hangingPunct="1">
              <a:spcBef>
                <a:spcPct val="0"/>
              </a:spcBef>
            </a:pPr>
            <a:r>
              <a:rPr lang="ja-JP" altLang="en-US" dirty="0"/>
              <a:t>（２）作業環境の維持に関すること</a:t>
            </a:r>
          </a:p>
          <a:p>
            <a:pPr eaLnBrk="1" hangingPunct="1">
              <a:spcBef>
                <a:spcPct val="0"/>
              </a:spcBef>
            </a:pPr>
            <a:r>
              <a:rPr lang="ja-JP" altLang="en-US" dirty="0"/>
              <a:t>（３）作業の管理に関すること</a:t>
            </a:r>
          </a:p>
          <a:p>
            <a:pPr eaLnBrk="1" hangingPunct="1">
              <a:spcBef>
                <a:spcPct val="0"/>
              </a:spcBef>
            </a:pPr>
            <a:r>
              <a:rPr lang="ja-JP" altLang="en-US" dirty="0"/>
              <a:t>（４）前</a:t>
            </a:r>
            <a:r>
              <a:rPr lang="en-US" altLang="ja-JP" dirty="0"/>
              <a:t>3 </a:t>
            </a:r>
            <a:r>
              <a:rPr lang="ja-JP" altLang="en-US" dirty="0"/>
              <a:t>号に掲げるもののほか、労働者の健康管理に関すること</a:t>
            </a:r>
          </a:p>
          <a:p>
            <a:pPr eaLnBrk="1" hangingPunct="1">
              <a:spcBef>
                <a:spcPct val="0"/>
              </a:spcBef>
            </a:pPr>
            <a:r>
              <a:rPr lang="ja-JP" altLang="en-US" dirty="0"/>
              <a:t>（５）健康教育、健康相談その他労働者の健康の保持増進を図るための措置に関すること</a:t>
            </a:r>
          </a:p>
          <a:p>
            <a:pPr eaLnBrk="1" hangingPunct="1">
              <a:spcBef>
                <a:spcPct val="0"/>
              </a:spcBef>
            </a:pPr>
            <a:r>
              <a:rPr lang="ja-JP" altLang="en-US" dirty="0"/>
              <a:t>（６）衛生教育に関すること</a:t>
            </a:r>
          </a:p>
          <a:p>
            <a:pPr eaLnBrk="1" hangingPunct="1">
              <a:spcBef>
                <a:spcPct val="0"/>
              </a:spcBef>
            </a:pPr>
            <a:r>
              <a:rPr lang="ja-JP" altLang="en-US" dirty="0"/>
              <a:t>（７）労働者の健康障害の原因の調査及び再発防止の措置に関すること</a:t>
            </a:r>
          </a:p>
          <a:p>
            <a:pPr eaLnBrk="1" hangingPunct="1">
              <a:spcBef>
                <a:spcPct val="0"/>
              </a:spcBef>
            </a:pPr>
            <a:endParaRPr lang="en-US" altLang="ja-JP" dirty="0"/>
          </a:p>
          <a:p>
            <a:pPr eaLnBrk="1" hangingPunct="1">
              <a:spcBef>
                <a:spcPct val="0"/>
              </a:spcBef>
            </a:pPr>
            <a:r>
              <a:rPr lang="ja-JP" altLang="en-US" dirty="0"/>
              <a:t>産業医の定期巡視及び権限の付与（労働安全衛生規則第</a:t>
            </a:r>
            <a:r>
              <a:rPr lang="en-US" altLang="ja-JP" dirty="0"/>
              <a:t>15</a:t>
            </a:r>
            <a:r>
              <a:rPr lang="ja-JP" altLang="en-US" dirty="0"/>
              <a:t>条）</a:t>
            </a:r>
          </a:p>
          <a:p>
            <a:pPr eaLnBrk="1" hangingPunct="1">
              <a:spcBef>
                <a:spcPct val="0"/>
              </a:spcBef>
            </a:pPr>
            <a:r>
              <a:rPr lang="ja-JP" altLang="en-US" dirty="0"/>
              <a:t>産業医は、専門家として労働者の健康管理等に当たることから、必要な権限を産業医に与えることを義務付けているものです。</a:t>
            </a:r>
          </a:p>
          <a:p>
            <a:pPr eaLnBrk="1" hangingPunct="1">
              <a:spcBef>
                <a:spcPct val="0"/>
              </a:spcBef>
            </a:pPr>
            <a:r>
              <a:rPr lang="ja-JP" altLang="en-US" dirty="0"/>
              <a:t>また、事業者は、産業医から労働者の健康管理について勧告を受けた場合には、これを尊重しなければならないとされています。</a:t>
            </a:r>
            <a:endParaRPr lang="en-US" altLang="ja-JP" dirty="0"/>
          </a:p>
          <a:p>
            <a:pPr eaLnBrk="1" hangingPunct="1">
              <a:spcBef>
                <a:spcPct val="0"/>
              </a:spcBef>
            </a:pPr>
            <a:r>
              <a:rPr lang="ja-JP" altLang="en-US" dirty="0"/>
              <a:t>（労働安全衛生法第</a:t>
            </a:r>
            <a:r>
              <a:rPr lang="en-US" altLang="ja-JP" dirty="0"/>
              <a:t>13 </a:t>
            </a:r>
            <a:r>
              <a:rPr lang="ja-JP" altLang="en-US" dirty="0"/>
              <a:t>条）</a:t>
            </a:r>
          </a:p>
          <a:p>
            <a:pPr eaLnBrk="1" hangingPunct="1">
              <a:spcBef>
                <a:spcPct val="0"/>
              </a:spcBef>
            </a:pPr>
            <a:endParaRPr lang="ja-JP" altLang="en-US" dirty="0"/>
          </a:p>
          <a:p>
            <a:pPr eaLnBrk="1" hangingPunct="1">
              <a:spcBef>
                <a:spcPct val="0"/>
              </a:spcBef>
            </a:pPr>
            <a:r>
              <a:rPr lang="ja-JP" altLang="en-US" b="1" dirty="0"/>
              <a:t>⑥安全衛生委員会（第</a:t>
            </a:r>
            <a:r>
              <a:rPr lang="en-US" altLang="ja-JP" b="1" dirty="0"/>
              <a:t>13</a:t>
            </a:r>
            <a:r>
              <a:rPr lang="ja-JP" altLang="en-US" b="1" dirty="0"/>
              <a:t>条）</a:t>
            </a:r>
          </a:p>
          <a:p>
            <a:pPr eaLnBrk="1" hangingPunct="1">
              <a:spcBef>
                <a:spcPct val="0"/>
              </a:spcBef>
            </a:pPr>
            <a:r>
              <a:rPr lang="ja-JP" altLang="en-US" dirty="0"/>
              <a:t>事業場における労働者の危険又は健康障害を防止するための基本となる対策事項の審議及び労働者の意見を反映する等の場を設け安全衛生業務を円滑に遂行するために、安全衛生委員会を設置します。安全衛生委員会を設ける必要のある事業者以外の事業者は、安全又は衛生に関する事項について、関係労働者の意見を聞くための機会を設けるようにしてください。</a:t>
            </a:r>
          </a:p>
          <a:p>
            <a:pPr eaLnBrk="1" hangingPunct="1">
              <a:spcBef>
                <a:spcPct val="0"/>
              </a:spcBef>
            </a:pPr>
            <a:endParaRPr lang="en-US" altLang="ja-JP" dirty="0"/>
          </a:p>
          <a:p>
            <a:pPr eaLnBrk="1" hangingPunct="1">
              <a:spcBef>
                <a:spcPct val="0"/>
              </a:spcBef>
            </a:pPr>
            <a:r>
              <a:rPr lang="ja-JP" altLang="en-US" dirty="0"/>
              <a:t>調査審議事項</a:t>
            </a:r>
          </a:p>
          <a:p>
            <a:pPr eaLnBrk="1" hangingPunct="1">
              <a:spcBef>
                <a:spcPct val="0"/>
              </a:spcBef>
            </a:pPr>
            <a:r>
              <a:rPr lang="ja-JP" altLang="en-US" dirty="0"/>
              <a:t>安全衛生委員会は、下記に示す安全関係と衛生関係、安全委員会は安全関係、衛生委員会は衛生関係を調査審議することになります。</a:t>
            </a:r>
          </a:p>
          <a:p>
            <a:pPr eaLnBrk="1" hangingPunct="1">
              <a:spcBef>
                <a:spcPct val="0"/>
              </a:spcBef>
            </a:pPr>
            <a:r>
              <a:rPr lang="ja-JP" altLang="en-US" dirty="0"/>
              <a:t>（１）安全関係（労働安全衛生法第</a:t>
            </a:r>
            <a:r>
              <a:rPr lang="en-US" altLang="ja-JP" dirty="0"/>
              <a:t>17 </a:t>
            </a:r>
            <a:r>
              <a:rPr lang="ja-JP" altLang="en-US" dirty="0"/>
              <a:t>条、労働安全衛生規則第</a:t>
            </a:r>
            <a:r>
              <a:rPr lang="en-US" altLang="ja-JP" dirty="0"/>
              <a:t>21 </a:t>
            </a:r>
            <a:r>
              <a:rPr lang="ja-JP" altLang="en-US" dirty="0"/>
              <a:t>条）</a:t>
            </a:r>
          </a:p>
          <a:p>
            <a:pPr eaLnBrk="1" hangingPunct="1">
              <a:spcBef>
                <a:spcPct val="0"/>
              </a:spcBef>
            </a:pPr>
            <a:r>
              <a:rPr lang="ja-JP" altLang="en-US" dirty="0"/>
              <a:t>ア 労働者の危険を防止するための基本となるべき対策に関すること</a:t>
            </a:r>
          </a:p>
          <a:p>
            <a:pPr eaLnBrk="1" hangingPunct="1">
              <a:spcBef>
                <a:spcPct val="0"/>
              </a:spcBef>
            </a:pPr>
            <a:r>
              <a:rPr lang="ja-JP" altLang="en-US" dirty="0"/>
              <a:t>イ 労働災害の原因及び再発防止対策で、安全に係わるものに関すること</a:t>
            </a:r>
          </a:p>
          <a:p>
            <a:pPr eaLnBrk="1" hangingPunct="1">
              <a:spcBef>
                <a:spcPct val="0"/>
              </a:spcBef>
            </a:pPr>
            <a:r>
              <a:rPr lang="ja-JP" altLang="en-US" dirty="0"/>
              <a:t>ウ 次に掲げる事項等労働者の危険の防止に関する事項</a:t>
            </a:r>
          </a:p>
          <a:p>
            <a:pPr eaLnBrk="1" hangingPunct="1">
              <a:spcBef>
                <a:spcPct val="0"/>
              </a:spcBef>
            </a:pPr>
            <a:r>
              <a:rPr lang="ja-JP" altLang="en-US" dirty="0"/>
              <a:t>（ア）安全に関する規定の作成に関すること</a:t>
            </a:r>
          </a:p>
          <a:p>
            <a:pPr eaLnBrk="1" hangingPunct="1">
              <a:spcBef>
                <a:spcPct val="0"/>
              </a:spcBef>
            </a:pPr>
            <a:r>
              <a:rPr lang="ja-JP" altLang="en-US" dirty="0"/>
              <a:t>（イ）法第</a:t>
            </a:r>
            <a:r>
              <a:rPr lang="en-US" altLang="ja-JP" dirty="0"/>
              <a:t>28 </a:t>
            </a:r>
            <a:r>
              <a:rPr lang="ja-JP" altLang="en-US" dirty="0"/>
              <a:t>条の</a:t>
            </a:r>
            <a:r>
              <a:rPr lang="en-US" altLang="ja-JP" dirty="0"/>
              <a:t>2</a:t>
            </a:r>
            <a:r>
              <a:rPr lang="ja-JP" altLang="en-US" dirty="0" err="1"/>
              <a:t>の第</a:t>
            </a:r>
            <a:r>
              <a:rPr lang="en-US" altLang="ja-JP" dirty="0"/>
              <a:t>1</a:t>
            </a:r>
            <a:r>
              <a:rPr lang="ja-JP" altLang="en-US" dirty="0"/>
              <a:t>項の危険性または有害性等の調査その結果に基づき講ずる措置のうち、安全に係るものに関すること。</a:t>
            </a:r>
          </a:p>
          <a:p>
            <a:pPr eaLnBrk="1" hangingPunct="1">
              <a:spcBef>
                <a:spcPct val="0"/>
              </a:spcBef>
            </a:pPr>
            <a:r>
              <a:rPr lang="ja-JP" altLang="en-US" dirty="0"/>
              <a:t>（ウ）安全衛生に関する計画（安全に係る部分に限る。）の作成、実施、評価及び改善に関すること。</a:t>
            </a:r>
          </a:p>
          <a:p>
            <a:pPr eaLnBrk="1" hangingPunct="1">
              <a:spcBef>
                <a:spcPct val="0"/>
              </a:spcBef>
            </a:pPr>
            <a:r>
              <a:rPr lang="ja-JP" altLang="en-US" dirty="0"/>
              <a:t>（エ）安全教育の実施計画の作成に関すること</a:t>
            </a:r>
          </a:p>
          <a:p>
            <a:pPr eaLnBrk="1" hangingPunct="1">
              <a:spcBef>
                <a:spcPct val="0"/>
              </a:spcBef>
            </a:pPr>
            <a:r>
              <a:rPr lang="ja-JP" altLang="en-US" dirty="0"/>
              <a:t>（オ）新規に採用する機械、器具その他の設備又は原材料に係わる危険の防止に関すること</a:t>
            </a:r>
          </a:p>
          <a:p>
            <a:pPr eaLnBrk="1" hangingPunct="1">
              <a:spcBef>
                <a:spcPct val="0"/>
              </a:spcBef>
            </a:pPr>
            <a:r>
              <a:rPr lang="ja-JP" altLang="en-US" dirty="0"/>
              <a:t>（カ）労働基準監督署長等から文書により命令、指示、勧告又は指導を受けた事項のうち、労働者の危険に関すること</a:t>
            </a:r>
          </a:p>
          <a:p>
            <a:pPr eaLnBrk="1" hangingPunct="1">
              <a:spcBef>
                <a:spcPct val="0"/>
              </a:spcBef>
            </a:pPr>
            <a:r>
              <a:rPr lang="ja-JP" altLang="en-US" dirty="0"/>
              <a:t>（２）労働衛生関係（労働安全衛生法第</a:t>
            </a:r>
            <a:r>
              <a:rPr lang="en-US" altLang="ja-JP" dirty="0"/>
              <a:t>18 </a:t>
            </a:r>
            <a:r>
              <a:rPr lang="ja-JP" altLang="en-US" dirty="0"/>
              <a:t>条、労働安全衛生規則第</a:t>
            </a:r>
            <a:r>
              <a:rPr lang="en-US" altLang="ja-JP" dirty="0"/>
              <a:t>22 </a:t>
            </a:r>
            <a:r>
              <a:rPr lang="ja-JP" altLang="en-US" dirty="0"/>
              <a:t>条）</a:t>
            </a:r>
          </a:p>
          <a:p>
            <a:pPr eaLnBrk="1" hangingPunct="1">
              <a:spcBef>
                <a:spcPct val="0"/>
              </a:spcBef>
            </a:pPr>
            <a:r>
              <a:rPr lang="ja-JP" altLang="en-US" dirty="0"/>
              <a:t>ア 労働者の健康障害を防止するための基本となるべき対策に関すること</a:t>
            </a:r>
          </a:p>
          <a:p>
            <a:pPr eaLnBrk="1" hangingPunct="1">
              <a:spcBef>
                <a:spcPct val="0"/>
              </a:spcBef>
            </a:pPr>
            <a:r>
              <a:rPr lang="ja-JP" altLang="en-US" dirty="0"/>
              <a:t>イ 労働者の健康の保持増進を図るための基本となるべき対策に関すること</a:t>
            </a:r>
          </a:p>
          <a:p>
            <a:pPr eaLnBrk="1" hangingPunct="1">
              <a:spcBef>
                <a:spcPct val="0"/>
              </a:spcBef>
            </a:pPr>
            <a:r>
              <a:rPr lang="ja-JP" altLang="en-US" dirty="0"/>
              <a:t>ウ 労働災害の原因及び再発防止策で、衛生に係わるものに関すること</a:t>
            </a:r>
          </a:p>
          <a:p>
            <a:pPr eaLnBrk="1" hangingPunct="1">
              <a:spcBef>
                <a:spcPct val="0"/>
              </a:spcBef>
            </a:pPr>
            <a:r>
              <a:rPr lang="ja-JP" altLang="en-US" dirty="0"/>
              <a:t>エ 次に掲げる事項等労働者の健康障害の防止及び健康の保持増進に関する重要事項</a:t>
            </a:r>
          </a:p>
          <a:p>
            <a:pPr eaLnBrk="1" hangingPunct="1">
              <a:spcBef>
                <a:spcPct val="0"/>
              </a:spcBef>
            </a:pPr>
            <a:r>
              <a:rPr lang="ja-JP" altLang="en-US" dirty="0"/>
              <a:t>（ア）衛生に関する規定の作成に関すること</a:t>
            </a:r>
          </a:p>
          <a:p>
            <a:pPr eaLnBrk="1" hangingPunct="1">
              <a:spcBef>
                <a:spcPct val="0"/>
              </a:spcBef>
            </a:pPr>
            <a:r>
              <a:rPr lang="ja-JP" altLang="en-US" dirty="0"/>
              <a:t>（イ）法第</a:t>
            </a:r>
            <a:r>
              <a:rPr lang="en-US" altLang="ja-JP" dirty="0"/>
              <a:t>28 </a:t>
            </a:r>
            <a:r>
              <a:rPr lang="ja-JP" altLang="en-US" dirty="0"/>
              <a:t>条の</a:t>
            </a:r>
            <a:r>
              <a:rPr lang="en-US" altLang="ja-JP" dirty="0"/>
              <a:t>2</a:t>
            </a:r>
            <a:r>
              <a:rPr lang="ja-JP" altLang="en-US" dirty="0" err="1"/>
              <a:t>の第</a:t>
            </a:r>
            <a:r>
              <a:rPr lang="en-US" altLang="ja-JP" dirty="0"/>
              <a:t>1</a:t>
            </a:r>
            <a:r>
              <a:rPr lang="ja-JP" altLang="en-US" dirty="0"/>
              <a:t>項の危険性または有害性等の調査その結果に基づき講ずる措置のうち、衛生に係るものに関すること。</a:t>
            </a:r>
          </a:p>
          <a:p>
            <a:pPr eaLnBrk="1" hangingPunct="1">
              <a:spcBef>
                <a:spcPct val="0"/>
              </a:spcBef>
            </a:pPr>
            <a:r>
              <a:rPr lang="ja-JP" altLang="en-US" dirty="0"/>
              <a:t>（ウ）安全衛生に関する計画（衛生に係る部分に限る。）の作成、実施、評価及び改善に関すること。</a:t>
            </a:r>
          </a:p>
          <a:p>
            <a:pPr eaLnBrk="1" hangingPunct="1">
              <a:spcBef>
                <a:spcPct val="0"/>
              </a:spcBef>
            </a:pPr>
            <a:r>
              <a:rPr lang="ja-JP" altLang="en-US" dirty="0"/>
              <a:t>（エ）衛生教育の実施計画の作成に関すること。</a:t>
            </a:r>
          </a:p>
          <a:p>
            <a:pPr eaLnBrk="1" hangingPunct="1">
              <a:spcBef>
                <a:spcPct val="0"/>
              </a:spcBef>
            </a:pPr>
            <a:r>
              <a:rPr lang="ja-JP" altLang="en-US" dirty="0"/>
              <a:t>（オ）法令により行われる有害性の調査及びその結果に対する対策の樹立に関すること。</a:t>
            </a:r>
          </a:p>
          <a:p>
            <a:pPr eaLnBrk="1" hangingPunct="1">
              <a:spcBef>
                <a:spcPct val="0"/>
              </a:spcBef>
            </a:pPr>
            <a:r>
              <a:rPr lang="ja-JP" altLang="en-US" dirty="0"/>
              <a:t>（カ）法令により行われる作業環境測定の結果及びその結果の評価に基づく対策の樹立に関すること。</a:t>
            </a:r>
          </a:p>
          <a:p>
            <a:pPr eaLnBrk="1" hangingPunct="1">
              <a:spcBef>
                <a:spcPct val="0"/>
              </a:spcBef>
            </a:pPr>
            <a:r>
              <a:rPr lang="ja-JP" altLang="en-US" dirty="0"/>
              <a:t>（キ）定期健康診断、法令による指示を受けて行われる臨時健康診断、法令に基づく自ら受けた健康診断及び法令に基づいて行われる医師の診断、診察又は処置の結果並びにその結果に対する対策の樹立に関すること</a:t>
            </a:r>
          </a:p>
          <a:p>
            <a:pPr eaLnBrk="1" hangingPunct="1">
              <a:spcBef>
                <a:spcPct val="0"/>
              </a:spcBef>
            </a:pPr>
            <a:r>
              <a:rPr lang="ja-JP" altLang="en-US" dirty="0"/>
              <a:t>（ク）労働者の健康の保持増進を図るため必要な措置の実施計画の作成に関すること</a:t>
            </a:r>
          </a:p>
          <a:p>
            <a:pPr eaLnBrk="1" hangingPunct="1">
              <a:spcBef>
                <a:spcPct val="0"/>
              </a:spcBef>
            </a:pPr>
            <a:r>
              <a:rPr lang="ja-JP" altLang="en-US" dirty="0"/>
              <a:t>（ケ）新規に採用する機械等又は原材料に係わる健康障害の防止に関すること</a:t>
            </a:r>
          </a:p>
          <a:p>
            <a:pPr eaLnBrk="1" hangingPunct="1">
              <a:spcBef>
                <a:spcPct val="0"/>
              </a:spcBef>
            </a:pPr>
            <a:r>
              <a:rPr lang="ja-JP" altLang="en-US" dirty="0"/>
              <a:t>（コ）労働基準監督署長等から文書により命令、指示、勧告又は指導を受けた事項のうち、労働者の健康障害の防止に関すること。</a:t>
            </a:r>
          </a:p>
          <a:p>
            <a:pPr eaLnBrk="1" hangingPunct="1">
              <a:spcBef>
                <a:spcPct val="0"/>
              </a:spcBef>
            </a:pPr>
            <a:endParaRPr lang="en-US" altLang="ja-JP" dirty="0"/>
          </a:p>
          <a:p>
            <a:pPr eaLnBrk="1" hangingPunct="1">
              <a:spcBef>
                <a:spcPct val="0"/>
              </a:spcBef>
            </a:pPr>
            <a:r>
              <a:rPr lang="ja-JP" altLang="en-US" dirty="0"/>
              <a:t>委員会の議事概要の周知等（労働安全衛生規則第２３条）</a:t>
            </a:r>
          </a:p>
          <a:p>
            <a:pPr eaLnBrk="1" hangingPunct="1">
              <a:spcBef>
                <a:spcPct val="0"/>
              </a:spcBef>
            </a:pPr>
            <a:r>
              <a:rPr lang="ja-JP" altLang="en-US" dirty="0"/>
              <a:t>委員会の開催の都度、遅滞なく、委員会における議事の概要を次に掲げるいずれかの方法で労働者に周知する必要があります。</a:t>
            </a:r>
          </a:p>
          <a:p>
            <a:pPr eaLnBrk="1" hangingPunct="1">
              <a:spcBef>
                <a:spcPct val="0"/>
              </a:spcBef>
            </a:pPr>
            <a:r>
              <a:rPr lang="ja-JP" altLang="en-US" dirty="0"/>
              <a:t>（１）常時各作業場の見やすい場所に掲示し、又は備え付けること。</a:t>
            </a:r>
          </a:p>
          <a:p>
            <a:pPr eaLnBrk="1" hangingPunct="1">
              <a:spcBef>
                <a:spcPct val="0"/>
              </a:spcBef>
            </a:pPr>
            <a:r>
              <a:rPr lang="ja-JP" altLang="en-US" dirty="0"/>
              <a:t>（２）書面を労働者に交付すること。</a:t>
            </a:r>
          </a:p>
          <a:p>
            <a:pPr eaLnBrk="1" hangingPunct="1">
              <a:spcBef>
                <a:spcPct val="0"/>
              </a:spcBef>
            </a:pPr>
            <a:r>
              <a:rPr lang="ja-JP" altLang="en-US" dirty="0"/>
              <a:t>（３）磁気テープ、磁気ディスクその他これらに準ずる物に記録し、かつ、各作業場に労働者が当該記録の内容を常時確認できる機器を設置すること。</a:t>
            </a:r>
          </a:p>
          <a:p>
            <a:pPr eaLnBrk="1" hangingPunct="1">
              <a:spcBef>
                <a:spcPct val="0"/>
              </a:spcBef>
            </a:pPr>
            <a:r>
              <a:rPr lang="ja-JP" altLang="en-US" dirty="0"/>
              <a:t>（４）なお、委員会における議事で重要なものに係る記録を作成して、</a:t>
            </a:r>
            <a:r>
              <a:rPr lang="en-US" altLang="ja-JP" dirty="0"/>
              <a:t>3 </a:t>
            </a:r>
            <a:r>
              <a:rPr lang="ja-JP" altLang="en-US" dirty="0"/>
              <a:t>年間保存すること。</a:t>
            </a:r>
          </a:p>
          <a:p>
            <a:pPr eaLnBrk="1" hangingPunct="1">
              <a:spcBef>
                <a:spcPct val="0"/>
              </a:spcBef>
            </a:pPr>
            <a:endParaRPr lang="en-US" altLang="ja-JP" dirty="0"/>
          </a:p>
          <a:p>
            <a:pPr eaLnBrk="1" hangingPunct="1">
              <a:spcBef>
                <a:spcPct val="0"/>
              </a:spcBef>
            </a:pPr>
            <a:r>
              <a:rPr lang="ja-JP" altLang="en-US" dirty="0"/>
              <a:t>労働時間の取り扱い</a:t>
            </a:r>
          </a:p>
          <a:p>
            <a:pPr eaLnBrk="1" hangingPunct="1">
              <a:spcBef>
                <a:spcPct val="0"/>
              </a:spcBef>
            </a:pPr>
            <a:r>
              <a:rPr lang="ja-JP" altLang="en-US" dirty="0"/>
              <a:t>安全衛生委員会の開催は、事業者の義務であることから、安全・衛生委員の会議に要する時間は「労働時間」と解されます。このため、会議が法定労働時間以外に行われた場合には、事業者は、これに参加した労働者に対し、割増賃金を支払わなければなりません。</a:t>
            </a:r>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F3C43CC6-AE84-49B6-ABF5-4FF95D556379}" type="slidenum">
              <a:rPr lang="ja-JP" altLang="en-US" smtClean="0"/>
              <a:pPr eaLnBrk="1" fontAlgn="base" hangingPunct="1">
                <a:spcBef>
                  <a:spcPct val="0"/>
                </a:spcBef>
                <a:spcAft>
                  <a:spcPct val="0"/>
                </a:spcAft>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具体的な作成作業の例です。</a:t>
            </a:r>
            <a:endParaRPr lang="en-US" altLang="ja-JP" dirty="0"/>
          </a:p>
          <a:p>
            <a:pPr eaLnBrk="1" hangingPunct="1">
              <a:spcBef>
                <a:spcPct val="0"/>
              </a:spcBef>
            </a:pPr>
            <a:endParaRPr lang="en-US" altLang="ja-JP" dirty="0"/>
          </a:p>
          <a:p>
            <a:pPr eaLnBrk="1" hangingPunct="1">
              <a:spcBef>
                <a:spcPct val="0"/>
              </a:spcBef>
            </a:pPr>
            <a:r>
              <a:rPr lang="ja-JP" altLang="en-US" dirty="0"/>
              <a:t>安全衛生教育</a:t>
            </a:r>
            <a:r>
              <a:rPr lang="en-US" altLang="ja-JP" dirty="0"/>
              <a:t>(</a:t>
            </a:r>
            <a:r>
              <a:rPr lang="ja-JP" altLang="en-US" dirty="0"/>
              <a:t>特別教育等</a:t>
            </a:r>
            <a:r>
              <a:rPr lang="en-US" altLang="ja-JP" dirty="0"/>
              <a:t>)</a:t>
            </a:r>
            <a:r>
              <a:rPr lang="ja-JP" altLang="en-US" dirty="0"/>
              <a:t>はモデル安全衛生規程の第</a:t>
            </a:r>
            <a:r>
              <a:rPr lang="en-US" altLang="ja-JP" dirty="0"/>
              <a:t>3</a:t>
            </a:r>
            <a:r>
              <a:rPr lang="ja-JP" altLang="en-US" dirty="0"/>
              <a:t>章の第</a:t>
            </a:r>
            <a:r>
              <a:rPr lang="en-US" altLang="ja-JP" dirty="0"/>
              <a:t>15</a:t>
            </a:r>
            <a:r>
              <a:rPr lang="ja-JP" altLang="en-US" dirty="0"/>
              <a:t>条に記載してあります。各事業場ごとに業務内容を勘案し、必要とされる特別教育を抽出して下さい。</a:t>
            </a:r>
            <a:endParaRPr lang="en-US" altLang="ja-JP" dirty="0"/>
          </a:p>
          <a:p>
            <a:pPr eaLnBrk="1" hangingPunct="1">
              <a:spcBef>
                <a:spcPct val="0"/>
              </a:spcBef>
            </a:pPr>
            <a:endParaRPr lang="en-US" altLang="ja-JP" dirty="0"/>
          </a:p>
          <a:p>
            <a:pPr eaLnBrk="1" hangingPunct="1">
              <a:spcBef>
                <a:spcPct val="0"/>
              </a:spcBef>
            </a:pPr>
            <a:r>
              <a:rPr lang="en-US" altLang="ja-JP" dirty="0"/>
              <a:t>※</a:t>
            </a:r>
            <a:r>
              <a:rPr lang="ja-JP" altLang="en-US" dirty="0"/>
              <a:t>産業廃棄物処理業における特別教育が必要とされる主な業務です。（労働安全衛生規則第</a:t>
            </a:r>
            <a:r>
              <a:rPr lang="en-US" altLang="ja-JP" dirty="0"/>
              <a:t>36</a:t>
            </a:r>
            <a:r>
              <a:rPr lang="ja-JP" altLang="en-US" dirty="0"/>
              <a:t>条）</a:t>
            </a:r>
          </a:p>
          <a:p>
            <a:pPr eaLnBrk="1" hangingPunct="1">
              <a:spcBef>
                <a:spcPct val="0"/>
              </a:spcBef>
            </a:pPr>
            <a:r>
              <a:rPr lang="ja-JP" altLang="en-US" dirty="0"/>
              <a:t>（１）研削砥石の取替え又は取替え時の試運転の業務</a:t>
            </a:r>
          </a:p>
          <a:p>
            <a:pPr eaLnBrk="1" hangingPunct="1">
              <a:spcBef>
                <a:spcPct val="0"/>
              </a:spcBef>
            </a:pPr>
            <a:r>
              <a:rPr lang="ja-JP" altLang="en-US" dirty="0"/>
              <a:t>（２）動力プレスの金型、シャーの刃部又はプレス機械もしくはシャーの安全装置もしくは安全囲いの取付け、取外し又は調整の業務</a:t>
            </a:r>
          </a:p>
          <a:p>
            <a:pPr eaLnBrk="1" hangingPunct="1">
              <a:spcBef>
                <a:spcPct val="0"/>
              </a:spcBef>
            </a:pPr>
            <a:r>
              <a:rPr lang="ja-JP" altLang="en-US" dirty="0"/>
              <a:t>（３）アーク溶接機を用いて行う金属の溶接、溶断等の業務</a:t>
            </a:r>
          </a:p>
          <a:p>
            <a:pPr eaLnBrk="1" hangingPunct="1">
              <a:spcBef>
                <a:spcPct val="0"/>
              </a:spcBef>
            </a:pPr>
            <a:r>
              <a:rPr lang="ja-JP" altLang="en-US" dirty="0"/>
              <a:t>（４）最大荷重が</a:t>
            </a:r>
            <a:r>
              <a:rPr lang="en-US" altLang="ja-JP" dirty="0"/>
              <a:t>1 </a:t>
            </a:r>
            <a:r>
              <a:rPr lang="ja-JP" altLang="en-US" dirty="0"/>
              <a:t>トン未満のフォークリフトの運転の業務</a:t>
            </a:r>
          </a:p>
          <a:p>
            <a:pPr eaLnBrk="1" hangingPunct="1">
              <a:spcBef>
                <a:spcPct val="0"/>
              </a:spcBef>
            </a:pPr>
            <a:r>
              <a:rPr lang="ja-JP" altLang="en-US" dirty="0"/>
              <a:t>（５）最大荷重が</a:t>
            </a:r>
            <a:r>
              <a:rPr lang="en-US" altLang="ja-JP" dirty="0"/>
              <a:t>1 </a:t>
            </a:r>
            <a:r>
              <a:rPr lang="ja-JP" altLang="en-US" dirty="0"/>
              <a:t>トン未満のショベルローダー又はフォークローダーの運転の業務</a:t>
            </a:r>
          </a:p>
          <a:p>
            <a:pPr eaLnBrk="1" hangingPunct="1">
              <a:spcBef>
                <a:spcPct val="0"/>
              </a:spcBef>
            </a:pPr>
            <a:r>
              <a:rPr lang="ja-JP" altLang="en-US" dirty="0"/>
              <a:t>（６）機体重量が</a:t>
            </a:r>
            <a:r>
              <a:rPr lang="en-US" altLang="ja-JP" dirty="0"/>
              <a:t>3 </a:t>
            </a:r>
            <a:r>
              <a:rPr lang="ja-JP" altLang="en-US" dirty="0"/>
              <a:t>トン未満の車輌系建設機械の業務</a:t>
            </a:r>
            <a:r>
              <a:rPr lang="en-US" altLang="ja-JP" dirty="0"/>
              <a:t>※</a:t>
            </a:r>
          </a:p>
          <a:p>
            <a:pPr eaLnBrk="1" hangingPunct="1">
              <a:spcBef>
                <a:spcPct val="0"/>
              </a:spcBef>
            </a:pPr>
            <a:r>
              <a:rPr lang="ja-JP" altLang="en-US" dirty="0"/>
              <a:t>（７）小型ボイラーの取扱いの業務</a:t>
            </a:r>
          </a:p>
          <a:p>
            <a:pPr eaLnBrk="1" hangingPunct="1">
              <a:spcBef>
                <a:spcPct val="0"/>
              </a:spcBef>
            </a:pPr>
            <a:r>
              <a:rPr lang="ja-JP" altLang="en-US" dirty="0"/>
              <a:t>（８）つり上げ荷重が</a:t>
            </a:r>
            <a:r>
              <a:rPr lang="en-US" altLang="ja-JP" dirty="0"/>
              <a:t>5 </a:t>
            </a:r>
            <a:r>
              <a:rPr lang="ja-JP" altLang="en-US" dirty="0"/>
              <a:t>トン未満のクレーンの運転の業務</a:t>
            </a:r>
          </a:p>
          <a:p>
            <a:pPr eaLnBrk="1" hangingPunct="1">
              <a:spcBef>
                <a:spcPct val="0"/>
              </a:spcBef>
            </a:pPr>
            <a:r>
              <a:rPr lang="ja-JP" altLang="en-US" dirty="0"/>
              <a:t>（９）つり上げ荷重が</a:t>
            </a:r>
            <a:r>
              <a:rPr lang="en-US" altLang="ja-JP" dirty="0"/>
              <a:t>1 </a:t>
            </a:r>
            <a:r>
              <a:rPr lang="ja-JP" altLang="en-US" dirty="0"/>
              <a:t>トン未満の移動式クレーンの運転の業務</a:t>
            </a:r>
          </a:p>
          <a:p>
            <a:pPr eaLnBrk="1" hangingPunct="1">
              <a:spcBef>
                <a:spcPct val="0"/>
              </a:spcBef>
            </a:pPr>
            <a:r>
              <a:rPr lang="ja-JP" altLang="en-US" dirty="0"/>
              <a:t>（</a:t>
            </a:r>
            <a:r>
              <a:rPr lang="en-US" altLang="ja-JP" dirty="0"/>
              <a:t>10</a:t>
            </a:r>
            <a:r>
              <a:rPr lang="ja-JP" altLang="en-US" dirty="0"/>
              <a:t>）つり上げ荷重が</a:t>
            </a:r>
            <a:r>
              <a:rPr lang="en-US" altLang="ja-JP" dirty="0"/>
              <a:t>1 </a:t>
            </a:r>
            <a:r>
              <a:rPr lang="ja-JP" altLang="en-US" dirty="0"/>
              <a:t>トン未満のクレーン、移動式クレーンの玉掛けの業務</a:t>
            </a:r>
          </a:p>
          <a:p>
            <a:pPr eaLnBrk="1" hangingPunct="1">
              <a:spcBef>
                <a:spcPct val="0"/>
              </a:spcBef>
            </a:pPr>
            <a:r>
              <a:rPr lang="ja-JP" altLang="en-US" dirty="0"/>
              <a:t>（</a:t>
            </a:r>
            <a:r>
              <a:rPr lang="en-US" altLang="ja-JP" dirty="0"/>
              <a:t>11</a:t>
            </a:r>
            <a:r>
              <a:rPr lang="ja-JP" altLang="en-US" dirty="0"/>
              <a:t>）酸素欠乏危険場所における作業に係わる業務</a:t>
            </a:r>
          </a:p>
          <a:p>
            <a:pPr eaLnBrk="1" hangingPunct="1">
              <a:spcBef>
                <a:spcPct val="0"/>
              </a:spcBef>
            </a:pPr>
            <a:r>
              <a:rPr lang="ja-JP" altLang="en-US" dirty="0"/>
              <a:t>（</a:t>
            </a:r>
            <a:r>
              <a:rPr lang="en-US" altLang="ja-JP" dirty="0"/>
              <a:t>12</a:t>
            </a:r>
            <a:r>
              <a:rPr lang="ja-JP" altLang="en-US" dirty="0"/>
              <a:t>）廃棄物焼却施設においてば</a:t>
            </a:r>
            <a:r>
              <a:rPr lang="ja-JP" altLang="en-US" dirty="0" err="1"/>
              <a:t>いじん</a:t>
            </a:r>
            <a:r>
              <a:rPr lang="ja-JP" altLang="en-US" dirty="0"/>
              <a:t>及び焼却灰その他の燃え殻を取り扱う業務</a:t>
            </a:r>
          </a:p>
          <a:p>
            <a:pPr eaLnBrk="1" hangingPunct="1">
              <a:spcBef>
                <a:spcPct val="0"/>
              </a:spcBef>
            </a:pPr>
            <a:r>
              <a:rPr lang="ja-JP" altLang="en-US" dirty="0"/>
              <a:t>（</a:t>
            </a:r>
            <a:r>
              <a:rPr lang="en-US" altLang="ja-JP" dirty="0"/>
              <a:t>13</a:t>
            </a:r>
            <a:r>
              <a:rPr lang="ja-JP" altLang="en-US" dirty="0"/>
              <a:t>）廃棄物焼却炉、集じん機等の設備の保守点検等の業務</a:t>
            </a:r>
          </a:p>
          <a:p>
            <a:pPr eaLnBrk="1" hangingPunct="1">
              <a:spcBef>
                <a:spcPct val="0"/>
              </a:spcBef>
            </a:pPr>
            <a:r>
              <a:rPr lang="ja-JP" altLang="en-US" dirty="0"/>
              <a:t>（</a:t>
            </a:r>
            <a:r>
              <a:rPr lang="en-US" altLang="ja-JP" dirty="0"/>
              <a:t>14</a:t>
            </a:r>
            <a:r>
              <a:rPr lang="ja-JP" altLang="en-US" dirty="0"/>
              <a:t>）焼却炉、集じん機等の設備の解体の業務及びこれに伴うばいじん及び焼却灰その他の燃え殻を取り扱う業務</a:t>
            </a:r>
          </a:p>
          <a:p>
            <a:pPr eaLnBrk="1" hangingPunct="1">
              <a:spcBef>
                <a:spcPct val="0"/>
              </a:spcBef>
            </a:pPr>
            <a:r>
              <a:rPr lang="ja-JP" altLang="en-US" dirty="0"/>
              <a:t>（</a:t>
            </a:r>
            <a:r>
              <a:rPr lang="en-US" altLang="ja-JP" dirty="0"/>
              <a:t>15</a:t>
            </a:r>
            <a:r>
              <a:rPr lang="ja-JP" altLang="en-US" dirty="0"/>
              <a:t>）有機溶剤取扱い業務（特別教育に準じた教育が必要とされています。）</a:t>
            </a:r>
          </a:p>
          <a:p>
            <a:pPr eaLnBrk="1" hangingPunct="1">
              <a:spcBef>
                <a:spcPct val="0"/>
              </a:spcBef>
            </a:pPr>
            <a:r>
              <a:rPr lang="ja-JP" altLang="en-US" dirty="0"/>
              <a:t>（</a:t>
            </a:r>
            <a:r>
              <a:rPr lang="en-US" altLang="ja-JP" dirty="0"/>
              <a:t>16</a:t>
            </a:r>
            <a:r>
              <a:rPr lang="ja-JP" altLang="en-US" dirty="0"/>
              <a:t>）石綿等が使用されている建築物又は工作物の解体等の作業</a:t>
            </a:r>
          </a:p>
          <a:p>
            <a:pPr eaLnBrk="1" hangingPunct="1">
              <a:spcBef>
                <a:spcPct val="0"/>
              </a:spcBef>
            </a:pPr>
            <a:r>
              <a:rPr lang="ja-JP" altLang="en-US" dirty="0"/>
              <a:t>（</a:t>
            </a:r>
            <a:r>
              <a:rPr lang="en-US" altLang="ja-JP" dirty="0"/>
              <a:t>17</a:t>
            </a:r>
            <a:r>
              <a:rPr lang="ja-JP" altLang="en-US" dirty="0"/>
              <a:t>）建築物の壁、柱、天井等に吹き付けられた石綿等の封じ込め又は囲い込みの作業</a:t>
            </a:r>
            <a:endParaRPr lang="en-US" altLang="ja-JP" dirty="0"/>
          </a:p>
          <a:p>
            <a:pPr eaLnBrk="1" hangingPunct="1">
              <a:spcBef>
                <a:spcPct val="0"/>
              </a:spcBef>
            </a:pPr>
            <a:endParaRPr lang="en-US" altLang="ja-JP" dirty="0"/>
          </a:p>
          <a:p>
            <a:pPr eaLnBrk="1" hangingPunct="1">
              <a:spcBef>
                <a:spcPct val="0"/>
              </a:spcBef>
            </a:pPr>
            <a:r>
              <a:rPr lang="ja-JP" altLang="en-US" dirty="0"/>
              <a:t>定期自主検査については第</a:t>
            </a:r>
            <a:r>
              <a:rPr lang="en-US" altLang="ja-JP" dirty="0"/>
              <a:t>6</a:t>
            </a:r>
            <a:r>
              <a:rPr lang="ja-JP" altLang="en-US" dirty="0"/>
              <a:t>章第</a:t>
            </a:r>
            <a:r>
              <a:rPr lang="en-US" altLang="ja-JP" dirty="0"/>
              <a:t>31</a:t>
            </a:r>
            <a:r>
              <a:rPr lang="ja-JP" altLang="en-US" dirty="0"/>
              <a:t>条に記載してあります。自社にある機械や車両等に応じて、抽出を行って下さい。</a:t>
            </a:r>
            <a:endParaRPr lang="en-US" altLang="ja-JP" dirty="0"/>
          </a:p>
          <a:p>
            <a:pPr eaLnBrk="1" hangingPunct="1">
              <a:spcBef>
                <a:spcPct val="0"/>
              </a:spcBef>
            </a:pPr>
            <a:endParaRPr lang="en-US" altLang="ja-JP" dirty="0"/>
          </a:p>
          <a:p>
            <a:pPr eaLnBrk="1" hangingPunct="1">
              <a:spcBef>
                <a:spcPct val="0"/>
              </a:spcBef>
            </a:pPr>
            <a:r>
              <a:rPr lang="en-US" altLang="ja-JP" dirty="0"/>
              <a:t>※</a:t>
            </a:r>
            <a:r>
              <a:rPr lang="ja-JP" altLang="en-US" dirty="0"/>
              <a:t>産業廃棄物処理業における定期自主検査の必要な機械等は次の通りです。</a:t>
            </a:r>
            <a:endParaRPr lang="en-US" altLang="ja-JP" dirty="0"/>
          </a:p>
          <a:p>
            <a:pPr eaLnBrk="1" hangingPunct="1">
              <a:spcBef>
                <a:spcPct val="0"/>
              </a:spcBef>
            </a:pPr>
            <a:r>
              <a:rPr lang="ja-JP" altLang="en-US" dirty="0"/>
              <a:t>クレーン（クレーン則第</a:t>
            </a:r>
            <a:r>
              <a:rPr lang="en-US" altLang="ja-JP" dirty="0"/>
              <a:t>34</a:t>
            </a:r>
            <a:r>
              <a:rPr lang="ja-JP" altLang="en-US" dirty="0"/>
              <a:t>・</a:t>
            </a:r>
            <a:r>
              <a:rPr lang="en-US" altLang="ja-JP" dirty="0"/>
              <a:t>35</a:t>
            </a:r>
            <a:r>
              <a:rPr lang="ja-JP" altLang="en-US" dirty="0"/>
              <a:t>条）</a:t>
            </a:r>
          </a:p>
          <a:p>
            <a:pPr eaLnBrk="1" hangingPunct="1">
              <a:spcBef>
                <a:spcPct val="0"/>
              </a:spcBef>
            </a:pPr>
            <a:r>
              <a:rPr lang="ja-JP" altLang="en-US" dirty="0"/>
              <a:t>移動式クレーン（クレーン則第</a:t>
            </a:r>
            <a:r>
              <a:rPr lang="en-US" altLang="ja-JP" dirty="0"/>
              <a:t>76</a:t>
            </a:r>
            <a:r>
              <a:rPr lang="ja-JP" altLang="en-US" dirty="0"/>
              <a:t>・</a:t>
            </a:r>
            <a:r>
              <a:rPr lang="en-US" altLang="ja-JP" dirty="0"/>
              <a:t>77</a:t>
            </a:r>
            <a:r>
              <a:rPr lang="ja-JP" altLang="en-US" dirty="0"/>
              <a:t>条）</a:t>
            </a:r>
          </a:p>
          <a:p>
            <a:pPr eaLnBrk="1" hangingPunct="1">
              <a:spcBef>
                <a:spcPct val="0"/>
              </a:spcBef>
            </a:pPr>
            <a:r>
              <a:rPr lang="ja-JP" altLang="en-US" dirty="0"/>
              <a:t>動力プレス （労安則第</a:t>
            </a:r>
            <a:r>
              <a:rPr lang="en-US" altLang="ja-JP" dirty="0"/>
              <a:t>134</a:t>
            </a:r>
            <a:r>
              <a:rPr lang="ja-JP" altLang="en-US" dirty="0"/>
              <a:t>の</a:t>
            </a:r>
            <a:r>
              <a:rPr lang="en-US" altLang="ja-JP" dirty="0"/>
              <a:t>3</a:t>
            </a:r>
            <a:r>
              <a:rPr lang="ja-JP" altLang="en-US" dirty="0"/>
              <a:t>・</a:t>
            </a:r>
            <a:r>
              <a:rPr lang="en-US" altLang="ja-JP" dirty="0"/>
              <a:t>135</a:t>
            </a:r>
            <a:r>
              <a:rPr lang="ja-JP" altLang="en-US" dirty="0"/>
              <a:t>の</a:t>
            </a:r>
            <a:r>
              <a:rPr lang="en-US" altLang="ja-JP" dirty="0"/>
              <a:t>3</a:t>
            </a:r>
            <a:r>
              <a:rPr lang="ja-JP" altLang="en-US" dirty="0"/>
              <a:t>）</a:t>
            </a:r>
            <a:endParaRPr lang="en-US" altLang="ja-JP" dirty="0"/>
          </a:p>
          <a:p>
            <a:pPr eaLnBrk="1" hangingPunct="1">
              <a:spcBef>
                <a:spcPct val="0"/>
              </a:spcBef>
            </a:pPr>
            <a:r>
              <a:rPr lang="ja-JP" altLang="en-US" dirty="0"/>
              <a:t>シャー （労安則第</a:t>
            </a:r>
            <a:r>
              <a:rPr lang="en-US" altLang="ja-JP" dirty="0"/>
              <a:t>135</a:t>
            </a:r>
            <a:r>
              <a:rPr lang="ja-JP" altLang="en-US" dirty="0"/>
              <a:t>条）</a:t>
            </a:r>
          </a:p>
          <a:p>
            <a:pPr eaLnBrk="1" hangingPunct="1">
              <a:spcBef>
                <a:spcPct val="0"/>
              </a:spcBef>
            </a:pPr>
            <a:r>
              <a:rPr lang="ja-JP" altLang="en-US" dirty="0"/>
              <a:t>フォークリフト労安則第</a:t>
            </a:r>
            <a:r>
              <a:rPr lang="en-US" altLang="ja-JP" dirty="0"/>
              <a:t>151</a:t>
            </a:r>
            <a:r>
              <a:rPr lang="ja-JP" altLang="en-US" dirty="0"/>
              <a:t>条の </a:t>
            </a:r>
            <a:r>
              <a:rPr lang="en-US" altLang="ja-JP" dirty="0"/>
              <a:t>21</a:t>
            </a:r>
            <a:r>
              <a:rPr lang="ja-JP" altLang="en-US" dirty="0" err="1"/>
              <a:t>、</a:t>
            </a:r>
            <a:r>
              <a:rPr lang="en-US" altLang="ja-JP" dirty="0"/>
              <a:t>22</a:t>
            </a:r>
            <a:r>
              <a:rPr lang="ja-JP" altLang="en-US" dirty="0"/>
              <a:t>・第 </a:t>
            </a:r>
            <a:r>
              <a:rPr lang="en-US" altLang="ja-JP" dirty="0"/>
              <a:t>151 </a:t>
            </a:r>
            <a:r>
              <a:rPr lang="ja-JP" altLang="en-US" dirty="0"/>
              <a:t>条の </a:t>
            </a:r>
            <a:r>
              <a:rPr lang="en-US" altLang="ja-JP" dirty="0"/>
              <a:t>24</a:t>
            </a:r>
          </a:p>
          <a:p>
            <a:pPr eaLnBrk="1" hangingPunct="1">
              <a:spcBef>
                <a:spcPct val="0"/>
              </a:spcBef>
            </a:pPr>
            <a:r>
              <a:rPr lang="ja-JP" altLang="en-US" dirty="0"/>
              <a:t>ショベルローダー 労安則（第</a:t>
            </a:r>
            <a:r>
              <a:rPr lang="en-US" altLang="ja-JP" dirty="0"/>
              <a:t>151</a:t>
            </a:r>
            <a:r>
              <a:rPr lang="ja-JP" altLang="en-US" dirty="0"/>
              <a:t>条の </a:t>
            </a:r>
            <a:r>
              <a:rPr lang="en-US" altLang="ja-JP" dirty="0"/>
              <a:t>31</a:t>
            </a:r>
            <a:r>
              <a:rPr lang="ja-JP" altLang="en-US" dirty="0" err="1"/>
              <a:t>、</a:t>
            </a:r>
            <a:r>
              <a:rPr lang="en-US" altLang="ja-JP" dirty="0"/>
              <a:t>32</a:t>
            </a:r>
            <a:r>
              <a:rPr lang="ja-JP" altLang="en-US" dirty="0"/>
              <a:t>）</a:t>
            </a:r>
            <a:endParaRPr lang="en-US" altLang="ja-JP" dirty="0"/>
          </a:p>
          <a:p>
            <a:pPr eaLnBrk="1" hangingPunct="1">
              <a:spcBef>
                <a:spcPct val="0"/>
              </a:spcBef>
            </a:pPr>
            <a:r>
              <a:rPr lang="ja-JP" altLang="en-US" dirty="0"/>
              <a:t>車輌系建設機械（ﾄﾞﾗｸﾞｼｮﾍﾞﾙ等）（労安則第 </a:t>
            </a:r>
            <a:r>
              <a:rPr lang="en-US" altLang="ja-JP" dirty="0"/>
              <a:t>167</a:t>
            </a:r>
            <a:r>
              <a:rPr lang="ja-JP" altLang="en-US" dirty="0"/>
              <a:t>・</a:t>
            </a:r>
            <a:r>
              <a:rPr lang="en-US" altLang="ja-JP" dirty="0"/>
              <a:t>168 </a:t>
            </a:r>
            <a:r>
              <a:rPr lang="ja-JP" altLang="en-US" dirty="0"/>
              <a:t>条・労安則第 </a:t>
            </a:r>
            <a:r>
              <a:rPr lang="en-US" altLang="ja-JP" dirty="0"/>
              <a:t>169 </a:t>
            </a:r>
            <a:r>
              <a:rPr lang="ja-JP" altLang="en-US" dirty="0"/>
              <a:t>条の </a:t>
            </a:r>
            <a:r>
              <a:rPr lang="en-US" altLang="ja-JP" dirty="0"/>
              <a:t>2</a:t>
            </a:r>
            <a:r>
              <a:rPr lang="ja-JP" altLang="en-US" dirty="0"/>
              <a:t>）</a:t>
            </a:r>
            <a:endParaRPr lang="en-US" altLang="ja-JP" dirty="0"/>
          </a:p>
          <a:p>
            <a:pPr eaLnBrk="1" hangingPunct="1">
              <a:spcBef>
                <a:spcPct val="0"/>
              </a:spcBef>
            </a:pPr>
            <a:r>
              <a:rPr lang="ja-JP" altLang="en-US" dirty="0"/>
              <a:t>乾燥設備（労安則第</a:t>
            </a:r>
            <a:r>
              <a:rPr lang="en-US" altLang="ja-JP" dirty="0"/>
              <a:t>299</a:t>
            </a:r>
            <a:r>
              <a:rPr lang="ja-JP" altLang="en-US" dirty="0"/>
              <a:t>条）</a:t>
            </a:r>
          </a:p>
          <a:p>
            <a:pPr eaLnBrk="1" hangingPunct="1">
              <a:spcBef>
                <a:spcPct val="0"/>
              </a:spcBef>
            </a:pPr>
            <a:r>
              <a:rPr lang="ja-JP" altLang="en-US" dirty="0"/>
              <a:t>化学設備（労安則第 </a:t>
            </a:r>
            <a:r>
              <a:rPr lang="en-US" altLang="ja-JP" dirty="0"/>
              <a:t>276 </a:t>
            </a:r>
            <a:r>
              <a:rPr lang="ja-JP" altLang="en-US" dirty="0"/>
              <a:t>条）</a:t>
            </a:r>
          </a:p>
          <a:p>
            <a:pPr eaLnBrk="1" hangingPunct="1">
              <a:spcBef>
                <a:spcPct val="0"/>
              </a:spcBef>
            </a:pPr>
            <a:r>
              <a:rPr lang="ja-JP" altLang="en-US" dirty="0"/>
              <a:t>石綿等設備（石綿則第 </a:t>
            </a:r>
            <a:r>
              <a:rPr lang="en-US" altLang="ja-JP" dirty="0"/>
              <a:t>22 </a:t>
            </a:r>
            <a:r>
              <a:rPr lang="ja-JP" altLang="en-US" dirty="0"/>
              <a:t>条）</a:t>
            </a:r>
          </a:p>
          <a:p>
            <a:pPr eaLnBrk="1" hangingPunct="1">
              <a:spcBef>
                <a:spcPct val="0"/>
              </a:spcBef>
            </a:pPr>
            <a:r>
              <a:rPr lang="ja-JP" altLang="en-US" dirty="0"/>
              <a:t>特定化学設備</a:t>
            </a:r>
            <a:endParaRPr lang="en-US" altLang="ja-JP" dirty="0"/>
          </a:p>
          <a:p>
            <a:pPr eaLnBrk="1" hangingPunct="1">
              <a:spcBef>
                <a:spcPct val="0"/>
              </a:spcBef>
            </a:pPr>
            <a:r>
              <a:rPr lang="ja-JP" altLang="en-US" dirty="0"/>
              <a:t>設備 （特化則第</a:t>
            </a:r>
            <a:r>
              <a:rPr lang="en-US" altLang="ja-JP" dirty="0"/>
              <a:t>31</a:t>
            </a:r>
            <a:r>
              <a:rPr lang="ja-JP" altLang="en-US" dirty="0"/>
              <a:t>条）</a:t>
            </a:r>
          </a:p>
          <a:p>
            <a:pPr eaLnBrk="1" hangingPunct="1">
              <a:spcBef>
                <a:spcPct val="0"/>
              </a:spcBef>
            </a:pPr>
            <a:r>
              <a:rPr lang="ja-JP" altLang="en-US" dirty="0"/>
              <a:t>局排等（特化則第</a:t>
            </a:r>
            <a:r>
              <a:rPr lang="en-US" altLang="ja-JP" dirty="0"/>
              <a:t>30</a:t>
            </a:r>
            <a:r>
              <a:rPr lang="ja-JP" altLang="en-US" dirty="0"/>
              <a:t>条）</a:t>
            </a:r>
          </a:p>
          <a:p>
            <a:pPr eaLnBrk="1" hangingPunct="1">
              <a:spcBef>
                <a:spcPct val="0"/>
              </a:spcBef>
            </a:pPr>
            <a:r>
              <a:rPr lang="ja-JP" altLang="en-US" dirty="0"/>
              <a:t>有機溶剤局排装置（有機則第 </a:t>
            </a:r>
            <a:r>
              <a:rPr lang="en-US" altLang="ja-JP" dirty="0"/>
              <a:t>20 </a:t>
            </a:r>
            <a:r>
              <a:rPr lang="ja-JP" altLang="en-US" dirty="0"/>
              <a:t>条）</a:t>
            </a:r>
          </a:p>
          <a:p>
            <a:pPr eaLnBrk="1" hangingPunct="1">
              <a:spcBef>
                <a:spcPct val="0"/>
              </a:spcBef>
            </a:pPr>
            <a:r>
              <a:rPr lang="ja-JP" altLang="en-US" dirty="0"/>
              <a:t>粉</a:t>
            </a:r>
            <a:r>
              <a:rPr lang="ja-JP" altLang="en-US" dirty="0" err="1"/>
              <a:t>じん局排</a:t>
            </a:r>
            <a:r>
              <a:rPr lang="ja-JP" altLang="en-US" dirty="0"/>
              <a:t>装置（ 粉じん則第 </a:t>
            </a:r>
            <a:r>
              <a:rPr lang="en-US" altLang="ja-JP" dirty="0"/>
              <a:t>17 </a:t>
            </a:r>
            <a:r>
              <a:rPr lang="ja-JP" altLang="en-US" dirty="0"/>
              <a:t>条）</a:t>
            </a:r>
          </a:p>
          <a:p>
            <a:pPr eaLnBrk="1" hangingPunct="1">
              <a:spcBef>
                <a:spcPct val="0"/>
              </a:spcBef>
            </a:pPr>
            <a:r>
              <a:rPr lang="ja-JP" altLang="en-US" dirty="0"/>
              <a:t>ボイラー （ボイラー則第</a:t>
            </a:r>
            <a:r>
              <a:rPr lang="en-US" altLang="ja-JP" dirty="0"/>
              <a:t>32</a:t>
            </a:r>
            <a:r>
              <a:rPr lang="ja-JP" altLang="en-US" dirty="0"/>
              <a:t>条）</a:t>
            </a:r>
          </a:p>
          <a:p>
            <a:pPr eaLnBrk="1" hangingPunct="1">
              <a:spcBef>
                <a:spcPct val="0"/>
              </a:spcBef>
            </a:pPr>
            <a:r>
              <a:rPr lang="ja-JP" altLang="en-US" dirty="0"/>
              <a:t>第１種圧力容器（ボイラー則第</a:t>
            </a:r>
            <a:r>
              <a:rPr lang="en-US" altLang="ja-JP" dirty="0"/>
              <a:t>67</a:t>
            </a:r>
            <a:r>
              <a:rPr lang="ja-JP" altLang="en-US" dirty="0"/>
              <a:t>条）</a:t>
            </a:r>
          </a:p>
          <a:p>
            <a:pPr eaLnBrk="1" hangingPunct="1">
              <a:spcBef>
                <a:spcPct val="0"/>
              </a:spcBef>
            </a:pPr>
            <a:r>
              <a:rPr lang="ja-JP" altLang="en-US" dirty="0"/>
              <a:t>小型圧力容器（ボイラー則第</a:t>
            </a:r>
            <a:r>
              <a:rPr lang="en-US" altLang="ja-JP" dirty="0"/>
              <a:t>94</a:t>
            </a:r>
            <a:r>
              <a:rPr lang="ja-JP" altLang="en-US" dirty="0"/>
              <a:t>条）</a:t>
            </a:r>
          </a:p>
          <a:p>
            <a:pPr eaLnBrk="1" hangingPunct="1">
              <a:spcBef>
                <a:spcPct val="0"/>
              </a:spcBef>
            </a:pPr>
            <a:endParaRPr lang="en-US" altLang="ja-JP" dirty="0"/>
          </a:p>
          <a:p>
            <a:pPr eaLnBrk="1" hangingPunct="1">
              <a:spcBef>
                <a:spcPct val="0"/>
              </a:spcBef>
            </a:pPr>
            <a:r>
              <a:rPr lang="ja-JP" altLang="en-US" dirty="0"/>
              <a:t>中間処理業の安全衛生管理は第</a:t>
            </a:r>
            <a:r>
              <a:rPr lang="en-US" altLang="ja-JP" dirty="0"/>
              <a:t>8</a:t>
            </a:r>
            <a:r>
              <a:rPr lang="ja-JP" altLang="en-US" dirty="0"/>
              <a:t>章の第</a:t>
            </a:r>
            <a:r>
              <a:rPr lang="en-US" altLang="ja-JP" dirty="0"/>
              <a:t>2</a:t>
            </a:r>
            <a:r>
              <a:rPr lang="ja-JP" altLang="en-US" dirty="0"/>
              <a:t>節に記載してありますので、各事業場で行われる処理の内容に併せて、該当箇所を抽出し、モデル安全衛生規程に記載していない項目で必要な項目については各事業場ごとに補完して下さい。</a:t>
            </a:r>
            <a:endParaRPr lang="en-US" altLang="ja-JP" dirty="0"/>
          </a:p>
          <a:p>
            <a:pPr eaLnBrk="1" hangingPunct="1">
              <a:spcBef>
                <a:spcPct val="0"/>
              </a:spcBef>
            </a:pPr>
            <a:endParaRPr lang="en-US" altLang="ja-JP" dirty="0"/>
          </a:p>
          <a:p>
            <a:pPr eaLnBrk="1" hangingPunct="1">
              <a:spcBef>
                <a:spcPct val="0"/>
              </a:spcBef>
            </a:pPr>
            <a:r>
              <a:rPr lang="en-US" altLang="ja-JP" dirty="0"/>
              <a:t>※</a:t>
            </a:r>
            <a:r>
              <a:rPr lang="ja-JP" altLang="en-US" dirty="0"/>
              <a:t>モデル安全衛生規程に記載されている中間処理業の処理項目一覧</a:t>
            </a:r>
            <a:endParaRPr lang="en-US" altLang="ja-JP" dirty="0"/>
          </a:p>
          <a:p>
            <a:pPr eaLnBrk="1" hangingPunct="1">
              <a:spcBef>
                <a:spcPct val="0"/>
              </a:spcBef>
            </a:pPr>
            <a:r>
              <a:rPr lang="ja-JP" altLang="en-US" dirty="0"/>
              <a:t>選別処理</a:t>
            </a:r>
            <a:endParaRPr lang="en-US" altLang="ja-JP" dirty="0"/>
          </a:p>
          <a:p>
            <a:pPr eaLnBrk="1" hangingPunct="1">
              <a:spcBef>
                <a:spcPct val="0"/>
              </a:spcBef>
            </a:pPr>
            <a:r>
              <a:rPr lang="ja-JP" altLang="en-US" dirty="0"/>
              <a:t>破砕処理</a:t>
            </a:r>
            <a:endParaRPr lang="en-US" altLang="ja-JP" dirty="0"/>
          </a:p>
          <a:p>
            <a:pPr eaLnBrk="1" hangingPunct="1">
              <a:spcBef>
                <a:spcPct val="0"/>
              </a:spcBef>
            </a:pPr>
            <a:r>
              <a:rPr lang="ja-JP" altLang="en-US" dirty="0"/>
              <a:t>焼却処理</a:t>
            </a:r>
            <a:endParaRPr lang="en-US" altLang="ja-JP" dirty="0"/>
          </a:p>
          <a:p>
            <a:pPr eaLnBrk="1" hangingPunct="1">
              <a:spcBef>
                <a:spcPct val="0"/>
              </a:spcBef>
            </a:pPr>
            <a:r>
              <a:rPr lang="ja-JP" altLang="en-US" dirty="0"/>
              <a:t>調質・脱水処理</a:t>
            </a:r>
            <a:endParaRPr lang="en-US" altLang="ja-JP" dirty="0"/>
          </a:p>
          <a:p>
            <a:pPr eaLnBrk="1" hangingPunct="1">
              <a:spcBef>
                <a:spcPct val="0"/>
              </a:spcBef>
            </a:pPr>
            <a:r>
              <a:rPr lang="ja-JP" altLang="en-US" dirty="0"/>
              <a:t>中和処理</a:t>
            </a:r>
            <a:endParaRPr lang="en-US" altLang="ja-JP" dirty="0"/>
          </a:p>
          <a:p>
            <a:pPr eaLnBrk="1" hangingPunct="1">
              <a:spcBef>
                <a:spcPct val="0"/>
              </a:spcBef>
            </a:pPr>
            <a:r>
              <a:rPr lang="ja-JP" altLang="en-US" dirty="0"/>
              <a:t>乾燥処理</a:t>
            </a:r>
            <a:endParaRPr lang="en-US" altLang="ja-JP" dirty="0"/>
          </a:p>
          <a:p>
            <a:pPr eaLnBrk="1" hangingPunct="1">
              <a:spcBef>
                <a:spcPct val="0"/>
              </a:spcBef>
            </a:pPr>
            <a:r>
              <a:rPr lang="ja-JP" altLang="en-US" dirty="0"/>
              <a:t>化学処理</a:t>
            </a:r>
            <a:endParaRPr lang="en-US" altLang="ja-JP" dirty="0"/>
          </a:p>
          <a:p>
            <a:pPr eaLnBrk="1" hangingPunct="1">
              <a:spcBef>
                <a:spcPct val="0"/>
              </a:spcBef>
            </a:pPr>
            <a:r>
              <a:rPr lang="ja-JP" altLang="en-US" dirty="0"/>
              <a:t>混合処理</a:t>
            </a:r>
            <a:endParaRPr lang="en-US" altLang="ja-JP" dirty="0"/>
          </a:p>
          <a:p>
            <a:pPr eaLnBrk="1" hangingPunct="1">
              <a:spcBef>
                <a:spcPct val="0"/>
              </a:spcBef>
            </a:pPr>
            <a:r>
              <a:rPr lang="ja-JP" altLang="en-US" dirty="0"/>
              <a:t>減容化処理</a:t>
            </a:r>
            <a:endParaRPr lang="en-US" altLang="ja-JP" dirty="0"/>
          </a:p>
          <a:p>
            <a:pPr eaLnBrk="1" hangingPunct="1">
              <a:spcBef>
                <a:spcPct val="0"/>
              </a:spcBef>
            </a:pPr>
            <a:r>
              <a:rPr lang="ja-JP" altLang="en-US" dirty="0"/>
              <a:t>コンクリート固形化処理</a:t>
            </a:r>
            <a:endParaRPr lang="en-US" altLang="ja-JP" dirty="0"/>
          </a:p>
          <a:p>
            <a:pPr eaLnBrk="1" hangingPunct="1">
              <a:spcBef>
                <a:spcPct val="0"/>
              </a:spcBef>
            </a:pPr>
            <a:r>
              <a:rPr lang="ja-JP" altLang="en-US" dirty="0"/>
              <a:t>油水分離・沈降分離処理</a:t>
            </a:r>
            <a:endParaRPr lang="en-US" altLang="ja-JP" dirty="0"/>
          </a:p>
          <a:p>
            <a:pPr eaLnBrk="1" hangingPunct="1">
              <a:spcBef>
                <a:spcPct val="0"/>
              </a:spcBef>
            </a:pPr>
            <a:r>
              <a:rPr lang="ja-JP" altLang="en-US" dirty="0"/>
              <a:t>活性汚泥処理（微生物処理）</a:t>
            </a:r>
            <a:endParaRPr lang="en-US" altLang="ja-JP" dirty="0"/>
          </a:p>
          <a:p>
            <a:pPr eaLnBrk="1" hangingPunct="1">
              <a:spcBef>
                <a:spcPct val="0"/>
              </a:spcBef>
            </a:pPr>
            <a:r>
              <a:rPr lang="ja-JP" altLang="en-US" dirty="0"/>
              <a:t>感染性廃棄物処理</a:t>
            </a:r>
            <a:endParaRPr lang="en-US" altLang="ja-JP" dirty="0"/>
          </a:p>
          <a:p>
            <a:pPr eaLnBrk="1" hangingPunct="1">
              <a:spcBef>
                <a:spcPct val="0"/>
              </a:spcBef>
            </a:pPr>
            <a:r>
              <a:rPr lang="zh-TW" altLang="en-US" dirty="0"/>
              <a:t>廃石綿等処理</a:t>
            </a:r>
            <a:endParaRPr lang="en-US" altLang="ja-JP" dirty="0"/>
          </a:p>
          <a:p>
            <a:pPr eaLnBrk="1" hangingPunct="1">
              <a:spcBef>
                <a:spcPct val="0"/>
              </a:spcBef>
            </a:pPr>
            <a:endParaRPr lang="en-US" altLang="ja-JP" dirty="0"/>
          </a:p>
        </p:txBody>
      </p:sp>
      <p:sp>
        <p:nvSpPr>
          <p:cNvPr id="532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3891ECB-34BC-4D36-9262-F8E7F832448E}" type="slidenum">
              <a:rPr lang="ja-JP" altLang="en-US" smtClean="0"/>
              <a:pPr eaLnBrk="1" fontAlgn="base" hangingPunct="1">
                <a:spcBef>
                  <a:spcPct val="0"/>
                </a:spcBef>
                <a:spcAft>
                  <a:spcPct val="0"/>
                </a:spcAft>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今まで説明した作業をより簡単に行うことが出来る支援ツールを、連合会のホームページに用意しています。これを利用することで、従業員数、処理内容等を選択することで事業場に合った安全衛生規程を作成することができます。</a:t>
            </a:r>
          </a:p>
          <a:p>
            <a:pPr eaLnBrk="1" hangingPunct="1">
              <a:spcBef>
                <a:spcPct val="0"/>
              </a:spcBef>
            </a:pPr>
            <a:endParaRPr lang="en-US" altLang="ja-JP"/>
          </a:p>
          <a:p>
            <a:pPr eaLnBrk="1" hangingPunct="1">
              <a:spcBef>
                <a:spcPct val="0"/>
              </a:spcBef>
            </a:pPr>
            <a:r>
              <a:rPr lang="ja-JP" altLang="en-US"/>
              <a:t>それではその使い方を説明します。</a:t>
            </a:r>
            <a:endParaRPr lang="en-US" altLang="ja-JP"/>
          </a:p>
        </p:txBody>
      </p:sp>
      <p:sp>
        <p:nvSpPr>
          <p:cNvPr id="542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8F75A63-7F13-4300-A282-1612CE52AFD6}" type="slidenum">
              <a:rPr lang="ja-JP" altLang="en-US" smtClean="0"/>
              <a:pPr eaLnBrk="1" fontAlgn="base" hangingPunct="1">
                <a:spcBef>
                  <a:spcPct val="0"/>
                </a:spcBef>
                <a:spcAft>
                  <a:spcPct val="0"/>
                </a:spcAft>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まず連合会のトップページの「処理企業の方へ」にポインタ（矢印）を重ねます。</a:t>
            </a:r>
            <a:endParaRPr lang="en-US" altLang="ja-JP" dirty="0"/>
          </a:p>
          <a:p>
            <a:pPr eaLnBrk="1" hangingPunct="1">
              <a:spcBef>
                <a:spcPct val="0"/>
              </a:spcBef>
            </a:pPr>
            <a:endParaRPr lang="en-US" altLang="ja-JP" dirty="0"/>
          </a:p>
        </p:txBody>
      </p:sp>
      <p:sp>
        <p:nvSpPr>
          <p:cNvPr id="553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CBFF671B-8283-41C1-BC73-51923382E78C}" type="slidenum">
              <a:rPr lang="ja-JP" altLang="en-US" smtClean="0"/>
              <a:pPr eaLnBrk="1" fontAlgn="base" hangingPunct="1">
                <a:spcBef>
                  <a:spcPct val="0"/>
                </a:spcBef>
                <a:spcAft>
                  <a:spcPct val="0"/>
                </a:spcAft>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矢印を重ねると、タブが表示されますので、「安全衛生」をクリックします。</a:t>
            </a:r>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EAF79C11-F372-4FD7-8A11-EDA6DAA9395D}" type="slidenum">
              <a:rPr lang="ja-JP" altLang="en-US" smtClean="0"/>
              <a:pPr eaLnBrk="1" fontAlgn="base" hangingPunct="1">
                <a:spcBef>
                  <a:spcPct val="0"/>
                </a:spcBef>
                <a:spcAft>
                  <a:spcPct val="0"/>
                </a:spcAft>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xfrm>
            <a:off x="919163"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安全衛生規程作成支援ツールはこちらをクリックします。</a:t>
            </a:r>
          </a:p>
        </p:txBody>
      </p:sp>
      <p:sp>
        <p:nvSpPr>
          <p:cNvPr id="573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68953" indent="-295751" eaLnBrk="0" hangingPunct="0">
              <a:spcBef>
                <a:spcPct val="30000"/>
              </a:spcBef>
              <a:defRPr kumimoji="1" sz="1200">
                <a:solidFill>
                  <a:schemeClr val="tx1"/>
                </a:solidFill>
                <a:latin typeface="Calibri" pitchFamily="34" charset="0"/>
                <a:ea typeface="ＭＳ Ｐゴシック" charset="-128"/>
              </a:defRPr>
            </a:lvl2pPr>
            <a:lvl3pPr marL="1183005" indent="-236601" eaLnBrk="0" hangingPunct="0">
              <a:spcBef>
                <a:spcPct val="30000"/>
              </a:spcBef>
              <a:defRPr kumimoji="1" sz="1200">
                <a:solidFill>
                  <a:schemeClr val="tx1"/>
                </a:solidFill>
                <a:latin typeface="Calibri" pitchFamily="34" charset="0"/>
                <a:ea typeface="ＭＳ Ｐゴシック" charset="-128"/>
              </a:defRPr>
            </a:lvl3pPr>
            <a:lvl4pPr marL="1656207" indent="-236601" eaLnBrk="0" hangingPunct="0">
              <a:spcBef>
                <a:spcPct val="30000"/>
              </a:spcBef>
              <a:defRPr kumimoji="1" sz="1200">
                <a:solidFill>
                  <a:schemeClr val="tx1"/>
                </a:solidFill>
                <a:latin typeface="Calibri" pitchFamily="34" charset="0"/>
                <a:ea typeface="ＭＳ Ｐゴシック" charset="-128"/>
              </a:defRPr>
            </a:lvl4pPr>
            <a:lvl5pPr marL="2129409" indent="-236601" eaLnBrk="0" hangingPunct="0">
              <a:spcBef>
                <a:spcPct val="30000"/>
              </a:spcBef>
              <a:defRPr kumimoji="1" sz="1200">
                <a:solidFill>
                  <a:schemeClr val="tx1"/>
                </a:solidFill>
                <a:latin typeface="Calibri" pitchFamily="34" charset="0"/>
                <a:ea typeface="ＭＳ Ｐゴシック" charset="-128"/>
              </a:defRPr>
            </a:lvl5pPr>
            <a:lvl6pPr marL="2602611"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75813"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9015"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22217" indent="-23660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9138440F-4951-4F50-957E-AFDFD09F3351}" type="slidenum">
              <a:rPr lang="ja-JP" altLang="en-US" smtClean="0"/>
              <a:pPr eaLnBrk="1" fontAlgn="base" hangingPunct="1">
                <a:spcBef>
                  <a:spcPct val="0"/>
                </a:spcBef>
                <a:spcAft>
                  <a:spcPct val="0"/>
                </a:spcAft>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そうするとこの画面が出ます。</a:t>
            </a:r>
            <a:endParaRPr lang="en-US" altLang="ja-JP"/>
          </a:p>
          <a:p>
            <a:pPr eaLnBrk="1" hangingPunct="1">
              <a:spcBef>
                <a:spcPct val="0"/>
              </a:spcBef>
            </a:pPr>
            <a:r>
              <a:rPr lang="ja-JP" altLang="en-US"/>
              <a:t>こちらが安全衛生規程作成支援ツールのページです。</a:t>
            </a:r>
            <a:endParaRPr lang="en-US" altLang="ja-JP"/>
          </a:p>
          <a:p>
            <a:pPr eaLnBrk="1" hangingPunct="1">
              <a:spcBef>
                <a:spcPct val="0"/>
              </a:spcBef>
            </a:pPr>
            <a:r>
              <a:rPr lang="ja-JP" altLang="en-US"/>
              <a:t>まず、会社名を入力。次に、該当する従業員数を選択して下さい。</a:t>
            </a:r>
            <a:endParaRPr lang="en-US" altLang="ja-JP"/>
          </a:p>
          <a:p>
            <a:pPr eaLnBrk="1" hangingPunct="1">
              <a:spcBef>
                <a:spcPct val="0"/>
              </a:spcBef>
            </a:pPr>
            <a:r>
              <a:rPr lang="ja-JP" altLang="en-US"/>
              <a:t>そして、自社の業種を選択肢し、中間処理業を営んでいる方は処理内容を選択します。</a:t>
            </a:r>
          </a:p>
          <a:p>
            <a:pPr eaLnBrk="1" hangingPunct="1">
              <a:spcBef>
                <a:spcPct val="0"/>
              </a:spcBef>
            </a:pPr>
            <a:r>
              <a:rPr lang="ja-JP" altLang="en-US"/>
              <a:t>表示オプションとして「関連法令」及び「モデル安全衛生規程の該当ページ」を出力することが出来ます。必要に応じ、チェックを入れて下さい。このランにチェックを入れていない場合には、「モデル安全衛生規程」の条文のみが出力対象されます。</a:t>
            </a:r>
            <a:endParaRPr lang="en-US" altLang="ja-JP"/>
          </a:p>
          <a:p>
            <a:pPr eaLnBrk="1" hangingPunct="1">
              <a:spcBef>
                <a:spcPct val="0"/>
              </a:spcBef>
            </a:pPr>
            <a:r>
              <a:rPr lang="ja-JP" altLang="en-US"/>
              <a:t>選択内容に間違いがないか確認しましたら、最後に「作成」をクリックします。</a:t>
            </a:r>
          </a:p>
        </p:txBody>
      </p:sp>
      <p:sp>
        <p:nvSpPr>
          <p:cNvPr id="583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204142F1-C651-49D8-8A4D-DE20DDC71835}" type="slidenum">
              <a:rPr lang="ja-JP" altLang="en-US" smtClean="0"/>
              <a:pPr eaLnBrk="1" fontAlgn="base" hangingPunct="1">
                <a:spcBef>
                  <a:spcPct val="0"/>
                </a:spcBef>
                <a:spcAft>
                  <a:spcPct val="0"/>
                </a:spcAft>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試しに開いてみると、入力した項目に合わせた安全衛生規程がテキスト形式で保存されています。</a:t>
            </a:r>
          </a:p>
          <a:p>
            <a:pPr eaLnBrk="1" hangingPunct="1">
              <a:spcBef>
                <a:spcPct val="0"/>
              </a:spcBef>
            </a:pPr>
            <a:r>
              <a:rPr lang="ja-JP" altLang="en-US"/>
              <a:t>これでは少し見にくいので、見やすくするため、ワープロソフト（ワード等）に貼り付けてご利用ください。</a:t>
            </a:r>
          </a:p>
          <a:p>
            <a:pPr eaLnBrk="1" hangingPunct="1">
              <a:spcBef>
                <a:spcPct val="0"/>
              </a:spcBef>
            </a:pPr>
            <a:r>
              <a:rPr lang="ja-JP" altLang="en-US"/>
              <a:t>また、モデル安全衛生規程の該当ページを参照しながら、各社の現状に合った安全衛生規程に修正してください。 </a:t>
            </a:r>
            <a:endParaRPr lang="en-US" altLang="ja-JP"/>
          </a:p>
          <a:p>
            <a:pPr eaLnBrk="1" hangingPunct="1">
              <a:spcBef>
                <a:spcPct val="0"/>
              </a:spcBef>
            </a:pPr>
            <a:r>
              <a:rPr lang="ja-JP" altLang="en-US"/>
              <a:t>安全衛生規程にもとづき安全衛生活動を実施し、災害ゼロを目指し運営して下さい。そして、必要に応じた規程の改定をおすすめします。</a:t>
            </a:r>
          </a:p>
          <a:p>
            <a:pPr eaLnBrk="1" hangingPunct="1">
              <a:spcBef>
                <a:spcPct val="0"/>
              </a:spcBef>
            </a:pPr>
            <a:endParaRPr lang="ja-JP" altLang="en-US"/>
          </a:p>
        </p:txBody>
      </p:sp>
      <p:sp>
        <p:nvSpPr>
          <p:cNvPr id="593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981FE80C-47FA-4F97-9BA7-8624A929185C}" type="slidenum">
              <a:rPr lang="ja-JP" altLang="en-US" smtClean="0"/>
              <a:pPr eaLnBrk="1" fontAlgn="base" hangingPunct="1">
                <a:spcBef>
                  <a:spcPct val="0"/>
                </a:spcBef>
                <a:spcAft>
                  <a:spcPct val="0"/>
                </a:spcAft>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ワープロソフトで体裁を整えるとこのような形になります。</a:t>
            </a:r>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1293CC1C-8136-412F-AFDD-F576BA34CF86}" type="slidenum">
              <a:rPr lang="ja-JP" altLang="en-US" smtClean="0"/>
              <a:pPr eaLnBrk="1" fontAlgn="base" hangingPunct="1">
                <a:spcBef>
                  <a:spcPct val="0"/>
                </a:spcBef>
                <a:spcAft>
                  <a:spcPct val="0"/>
                </a:spcAft>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614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FACD7AC9-7758-4055-A6D7-8B5DF254F86C}" type="slidenum">
              <a:rPr lang="ja-JP" altLang="en-US" smtClean="0"/>
              <a:pPr eaLnBrk="1" fontAlgn="base" hangingPunct="1">
                <a:spcBef>
                  <a:spcPct val="0"/>
                </a:spcBef>
                <a:spcAft>
                  <a:spcPct val="0"/>
                </a:spcAft>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産業廃棄物処理業界は事故が多い業界であり、各企業が積極的に安全衛生活動に取り組む必要があります。</a:t>
            </a:r>
          </a:p>
          <a:p>
            <a:pPr eaLnBrk="1" hangingPunct="1">
              <a:spcBef>
                <a:spcPct val="0"/>
              </a:spcBef>
            </a:pPr>
            <a:r>
              <a:rPr lang="ja-JP" altLang="en-US" dirty="0"/>
              <a:t>全国産業資源循環連合会では、産業廃棄物処理業者が安全衛生活動に取り組むためのツールを用意しております。</a:t>
            </a:r>
          </a:p>
          <a:p>
            <a:pPr eaLnBrk="1" hangingPunct="1">
              <a:spcBef>
                <a:spcPct val="0"/>
              </a:spcBef>
            </a:pPr>
            <a:r>
              <a:rPr lang="ja-JP" altLang="en-US" dirty="0"/>
              <a:t>本講義では、安全衛生ツールの中から、スライドで赤字になっているツールと、安全衛生規程作成ツールのそれらを用いて行うことが出来る安全衛生活動について重点的に説明を行わせていただきます。</a:t>
            </a:r>
          </a:p>
        </p:txBody>
      </p:sp>
      <p:sp>
        <p:nvSpPr>
          <p:cNvPr id="440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F24EB95C-4411-474F-9E33-11BFCD9D9B7F}" type="slidenum">
              <a:rPr lang="ja-JP" altLang="en-US" smtClean="0"/>
              <a:pPr eaLnBrk="1" fontAlgn="base" hangingPunct="1">
                <a:spcBef>
                  <a:spcPct val="0"/>
                </a:spcBef>
                <a:spcAft>
                  <a:spcPct val="0"/>
                </a:spcAft>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安全衛生の確保を図るためには、事業者自らが安全衛生活動の実態を把握し、現状を認識することが必要です。</a:t>
            </a:r>
          </a:p>
          <a:p>
            <a:pPr eaLnBrk="1" hangingPunct="1">
              <a:spcBef>
                <a:spcPct val="0"/>
              </a:spcBef>
            </a:pPr>
            <a:endParaRPr lang="en-US" altLang="ja-JP"/>
          </a:p>
          <a:p>
            <a:pPr eaLnBrk="1" hangingPunct="1">
              <a:spcBef>
                <a:spcPct val="0"/>
              </a:spcBef>
            </a:pPr>
            <a:r>
              <a:rPr lang="ja-JP" altLang="en-US"/>
              <a:t>お手元に安全衛生チェックリストをお配りしております。</a:t>
            </a:r>
            <a:endParaRPr lang="en-US" altLang="ja-JP"/>
          </a:p>
          <a:p>
            <a:pPr eaLnBrk="1" hangingPunct="1">
              <a:spcBef>
                <a:spcPct val="0"/>
              </a:spcBef>
            </a:pPr>
            <a:r>
              <a:rPr lang="ja-JP" altLang="en-US"/>
              <a:t>このチェックリストには、安全衛生管理上の基本的な事項が質問として整理されておりますので、チェックリストを用いて、安全衛生管理体制や、作業の安全に関すること等の各事業所の安全衛生管理状況の基本的事項に問題がないか点検することが可能です。</a:t>
            </a:r>
            <a:endParaRPr lang="en-US" altLang="ja-JP"/>
          </a:p>
          <a:p>
            <a:pPr eaLnBrk="1" hangingPunct="1">
              <a:spcBef>
                <a:spcPct val="0"/>
              </a:spcBef>
            </a:pPr>
            <a:r>
              <a:rPr lang="ja-JP" altLang="en-US"/>
              <a:t>こちらも、連合会のホームページからダウンロードしていただくことが可能です。</a:t>
            </a:r>
            <a:endParaRPr lang="en-US" altLang="ja-JP"/>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A83C2D4-9898-48CF-8E44-8B6C353B1061}" type="slidenum">
              <a:rPr lang="ja-JP" altLang="en-US" smtClean="0"/>
              <a:pPr eaLnBrk="1" fontAlgn="base" hangingPunct="1">
                <a:spcBef>
                  <a:spcPct val="0"/>
                </a:spcBef>
                <a:spcAft>
                  <a:spcPct val="0"/>
                </a:spcAft>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チェックリストに記載されている項目は、あくまでも基本的事項ですから、皆様の事業場で実施されている作業などで不足している項目があるかもしれません。</a:t>
            </a:r>
            <a:endParaRPr lang="en-US" altLang="ja-JP"/>
          </a:p>
          <a:p>
            <a:pPr eaLnBrk="1" hangingPunct="1">
              <a:spcBef>
                <a:spcPct val="0"/>
              </a:spcBef>
            </a:pPr>
            <a:r>
              <a:rPr lang="ja-JP" altLang="en-US"/>
              <a:t>職場の状況により、チェックリストの内容にその項目を追加して、自社独自のチェックリストを作成してください。</a:t>
            </a:r>
            <a:endParaRPr lang="en-US" altLang="ja-JP"/>
          </a:p>
          <a:p>
            <a:pPr eaLnBrk="1" hangingPunct="1">
              <a:spcBef>
                <a:spcPct val="0"/>
              </a:spcBef>
            </a:pPr>
            <a:endParaRPr lang="en-US" altLang="ja-JP"/>
          </a:p>
          <a:p>
            <a:pPr eaLnBrk="1" hangingPunct="1">
              <a:spcBef>
                <a:spcPct val="0"/>
              </a:spcBef>
            </a:pPr>
            <a:r>
              <a:rPr lang="ja-JP" altLang="en-US"/>
              <a:t>チェックリストの項目の確認が終わりましたら、チェックリストを用いて、自社の安全衛生状況の点検を行ってください。</a:t>
            </a:r>
            <a:endParaRPr lang="en-US" altLang="ja-JP"/>
          </a:p>
          <a:p>
            <a:pPr eaLnBrk="1" hangingPunct="1">
              <a:spcBef>
                <a:spcPct val="0"/>
              </a:spcBef>
            </a:pPr>
            <a:r>
              <a:rPr lang="ja-JP" altLang="en-US"/>
              <a:t>チェックリストを用いた安全衛生状況の確認は、定期的に行っていく事が効果的です。</a:t>
            </a:r>
            <a:endParaRPr lang="en-US" altLang="ja-JP"/>
          </a:p>
        </p:txBody>
      </p:sp>
      <p:sp>
        <p:nvSpPr>
          <p:cNvPr id="634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AB752DED-A5F2-42F9-A2DD-F47EB0C4ECF5}" type="slidenum">
              <a:rPr lang="ja-JP" altLang="en-US" smtClean="0"/>
              <a:pPr eaLnBrk="1" fontAlgn="base" hangingPunct="1">
                <a:spcBef>
                  <a:spcPct val="0"/>
                </a:spcBef>
                <a:spcAft>
                  <a:spcPct val="0"/>
                </a:spcAft>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チェックリストを用いた安全衛生状況のチェックは、</a:t>
            </a:r>
            <a:endParaRPr lang="en-US" altLang="ja-JP"/>
          </a:p>
          <a:p>
            <a:pPr eaLnBrk="1" hangingPunct="1">
              <a:spcBef>
                <a:spcPct val="0"/>
              </a:spcBef>
            </a:pPr>
            <a:r>
              <a:rPr lang="ja-JP" altLang="en-US"/>
              <a:t>いつ、どこで、だれが、なにを、どのように、なぜ、という５Ｗ１ｈを踏まえて、チェックを実施することで、より効果的に行うことが出来ます。</a:t>
            </a:r>
            <a:endParaRPr lang="en-US" altLang="ja-JP"/>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A3F29C71-F841-4A70-AD7D-561186A82EC5}" type="slidenum">
              <a:rPr lang="ja-JP" altLang="en-US" smtClean="0"/>
              <a:pPr eaLnBrk="1" fontAlgn="base" hangingPunct="1">
                <a:spcBef>
                  <a:spcPct val="0"/>
                </a:spcBef>
                <a:spcAft>
                  <a:spcPct val="0"/>
                </a:spcAft>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8D170243-F0ED-4466-A11B-CD689AB1604E}" type="slidenum">
              <a:rPr lang="ja-JP" altLang="en-US" smtClean="0"/>
              <a:pPr eaLnBrk="1" fontAlgn="base" hangingPunct="1">
                <a:spcBef>
                  <a:spcPct val="0"/>
                </a:spcBef>
                <a:spcAft>
                  <a:spcPct val="0"/>
                </a:spcAft>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ヒヤリ・ハットとは、名前の通り、「ヒヤリとした、ハッとした体験」のことで、危ないところで事故にならなかった、未然事故のことを言います。</a:t>
            </a:r>
            <a:endParaRPr lang="en-US" altLang="ja-JP"/>
          </a:p>
          <a:p>
            <a:pPr eaLnBrk="1" hangingPunct="1">
              <a:spcBef>
                <a:spcPct val="0"/>
              </a:spcBef>
            </a:pPr>
            <a:r>
              <a:rPr lang="en-US" altLang="ja-JP"/>
              <a:t>1</a:t>
            </a:r>
            <a:r>
              <a:rPr lang="ja-JP" altLang="en-US"/>
              <a:t>件の重大事故の背景には、</a:t>
            </a:r>
            <a:r>
              <a:rPr lang="en-US" altLang="ja-JP"/>
              <a:t>29</a:t>
            </a:r>
            <a:r>
              <a:rPr lang="ja-JP" altLang="en-US"/>
              <a:t>の軽微な事故と</a:t>
            </a:r>
            <a:r>
              <a:rPr lang="en-US" altLang="ja-JP"/>
              <a:t>300</a:t>
            </a:r>
            <a:r>
              <a:rPr lang="ja-JP" altLang="en-US"/>
              <a:t>件のヒヤリハットがあると言われています。つまり、ヒヤリ・ハット事例を収集、活用することで、重大事故を未然に防止することが可能です。</a:t>
            </a:r>
            <a:endParaRPr lang="en-US" altLang="ja-JP"/>
          </a:p>
          <a:p>
            <a:pPr eaLnBrk="1" hangingPunct="1">
              <a:spcBef>
                <a:spcPct val="0"/>
              </a:spcBef>
            </a:pPr>
            <a:endParaRPr lang="en-US" altLang="ja-JP"/>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5F466BBA-3489-44E8-9875-50D745B5438E}" type="slidenum">
              <a:rPr lang="ja-JP" altLang="en-US" smtClean="0"/>
              <a:pPr eaLnBrk="1" fontAlgn="base" hangingPunct="1">
                <a:spcBef>
                  <a:spcPct val="0"/>
                </a:spcBef>
                <a:spcAft>
                  <a:spcPct val="0"/>
                </a:spcAft>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ヒヤリ・ハット活動とは、まず、労働者が経験したヒヤリハット事例を報告することで類似災害を未然に防止する活動です。この活動により、労働者が危険なものを危険と感じる感受性が磨かれる効果も期待出来ます。</a:t>
            </a:r>
            <a:endParaRPr lang="en-US" altLang="ja-JP"/>
          </a:p>
          <a:p>
            <a:pPr eaLnBrk="1" hangingPunct="1">
              <a:spcBef>
                <a:spcPct val="0"/>
              </a:spcBef>
            </a:pPr>
            <a:endParaRPr lang="en-US" altLang="ja-JP"/>
          </a:p>
          <a:p>
            <a:pPr eaLnBrk="1" hangingPunct="1">
              <a:spcBef>
                <a:spcPct val="0"/>
              </a:spcBef>
            </a:pPr>
            <a:r>
              <a:rPr lang="ja-JP" altLang="en-US"/>
              <a:t>本来は自社でヒヤリ・ハット事例の収集を行い、それらの事例をもとに対策を考えるべきでしょうが、その間に災害が発生しては大変です。そこで、既に産廃処理業界として収集した事例を参考として対策を考えておく必要があります。その際の参考として、連合会では、業界内でのヒヤリ・ハットを収集してデータベース化し、公開しております。</a:t>
            </a:r>
            <a:endParaRPr lang="en-US" altLang="ja-JP"/>
          </a:p>
          <a:p>
            <a:pPr eaLnBrk="1" hangingPunct="1">
              <a:spcBef>
                <a:spcPct val="0"/>
              </a:spcBef>
            </a:pPr>
            <a:endParaRPr lang="en-US" altLang="ja-JP"/>
          </a:p>
        </p:txBody>
      </p:sp>
      <p:sp>
        <p:nvSpPr>
          <p:cNvPr id="675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FECB4303-6D73-46E3-B1CB-1FEB2AFBEF09}" type="slidenum">
              <a:rPr lang="ja-JP" altLang="en-US" smtClean="0"/>
              <a:pPr eaLnBrk="1" fontAlgn="base" hangingPunct="1">
                <a:spcBef>
                  <a:spcPct val="0"/>
                </a:spcBef>
                <a:spcAft>
                  <a:spcPct val="0"/>
                </a:spcAft>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ヒヤリハットデータベースは、全国の産業廃棄物処理業者から収集したヒヤリ・ハット事例をまとめたデータベースです。</a:t>
            </a:r>
            <a:endParaRPr lang="en-US" altLang="ja-JP"/>
          </a:p>
          <a:p>
            <a:pPr eaLnBrk="1" hangingPunct="1">
              <a:spcBef>
                <a:spcPct val="0"/>
              </a:spcBef>
            </a:pPr>
            <a:r>
              <a:rPr lang="ja-JP" altLang="en-US"/>
              <a:t>現在、全</a:t>
            </a:r>
            <a:r>
              <a:rPr lang="en-US" altLang="ja-JP"/>
              <a:t>2,070</a:t>
            </a:r>
            <a:r>
              <a:rPr lang="ja-JP" altLang="en-US"/>
              <a:t>件の事例が登録されています。</a:t>
            </a:r>
            <a:endParaRPr lang="en-US" altLang="ja-JP"/>
          </a:p>
          <a:p>
            <a:pPr eaLnBrk="1" hangingPunct="1">
              <a:spcBef>
                <a:spcPct val="0"/>
              </a:spcBef>
            </a:pPr>
            <a:endParaRPr lang="en-US" altLang="ja-JP"/>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A11A0851-0809-4AAE-B2CB-795F7A9904F8}" type="slidenum">
              <a:rPr lang="ja-JP" altLang="en-US" smtClean="0"/>
              <a:pPr eaLnBrk="1" fontAlgn="base" hangingPunct="1">
                <a:spcBef>
                  <a:spcPct val="0"/>
                </a:spcBef>
                <a:spcAft>
                  <a:spcPct val="0"/>
                </a:spcAft>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連合会の安全衛生ページから、「産業廃棄物処理業ヒヤリハットデータベースはこちら」をクリックします。</a:t>
            </a:r>
          </a:p>
        </p:txBody>
      </p:sp>
      <p:sp>
        <p:nvSpPr>
          <p:cNvPr id="716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2C76EE94-B173-4400-87A3-5C78B1AF845F}" type="slidenum">
              <a:rPr lang="ja-JP" altLang="en-US" smtClean="0"/>
              <a:pPr eaLnBrk="1" fontAlgn="base" hangingPunct="1">
                <a:spcBef>
                  <a:spcPct val="0"/>
                </a:spcBef>
                <a:spcAft>
                  <a:spcPct val="0"/>
                </a:spcAft>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そうするとこの画面が出てきます。検索条件として、「起因物」、「事故の型」、「場所」がありますので、それぞれ選択する方法の他、キーワード検索も可能です。</a:t>
            </a:r>
            <a:endParaRPr lang="en-US" altLang="ja-JP"/>
          </a:p>
          <a:p>
            <a:pPr eaLnBrk="1" hangingPunct="1">
              <a:spcBef>
                <a:spcPct val="0"/>
              </a:spcBef>
            </a:pPr>
            <a:r>
              <a:rPr lang="ja-JP" altLang="en-US"/>
              <a:t>事例の検索方法についてですが、内容説明の下に、横並びに、起因物、事故の型、場所とありますので、こちらをそれぞれ選択します。</a:t>
            </a:r>
          </a:p>
          <a:p>
            <a:pPr eaLnBrk="1" hangingPunct="1">
              <a:spcBef>
                <a:spcPct val="0"/>
              </a:spcBef>
            </a:pPr>
            <a:endParaRPr lang="en-US" altLang="ja-JP"/>
          </a:p>
          <a:p>
            <a:pPr eaLnBrk="1" hangingPunct="1">
              <a:spcBef>
                <a:spcPct val="0"/>
              </a:spcBef>
            </a:pPr>
            <a:r>
              <a:rPr lang="ja-JP" altLang="en-US"/>
              <a:t>試しに、起因物は荷物・廃棄物、事故の型は飛来・落下、場所は工場・処分場で検索してみます。</a:t>
            </a:r>
          </a:p>
          <a:p>
            <a:pPr eaLnBrk="1" hangingPunct="1">
              <a:spcBef>
                <a:spcPct val="0"/>
              </a:spcBef>
            </a:pPr>
            <a:r>
              <a:rPr lang="ja-JP" altLang="en-US"/>
              <a:t>それぞれ選択したので、以上の条件で検索をクリックします。</a:t>
            </a:r>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F229344-12AD-47F6-9DFD-3DC31CFF91AF}" type="slidenum">
              <a:rPr lang="ja-JP" altLang="en-US" smtClean="0"/>
              <a:pPr eaLnBrk="1" fontAlgn="base" hangingPunct="1">
                <a:spcBef>
                  <a:spcPct val="0"/>
                </a:spcBef>
                <a:spcAft>
                  <a:spcPct val="0"/>
                </a:spcAft>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すると、条件にあったヒヤリ・ハット事例が出力されます。</a:t>
            </a:r>
            <a:endParaRPr lang="en-US" altLang="ja-JP"/>
          </a:p>
          <a:p>
            <a:pPr eaLnBrk="1" hangingPunct="1">
              <a:spcBef>
                <a:spcPct val="0"/>
              </a:spcBef>
            </a:pPr>
            <a:r>
              <a:rPr lang="ja-JP" altLang="en-US"/>
              <a:t>今、検索した内容の事例は</a:t>
            </a:r>
            <a:r>
              <a:rPr lang="en-US" altLang="ja-JP"/>
              <a:t>68</a:t>
            </a:r>
            <a:r>
              <a:rPr lang="ja-JP" altLang="en-US"/>
              <a:t>件登録されていることがわかります。</a:t>
            </a:r>
          </a:p>
          <a:p>
            <a:pPr eaLnBrk="1" hangingPunct="1">
              <a:spcBef>
                <a:spcPct val="0"/>
              </a:spcBef>
            </a:pPr>
            <a:r>
              <a:rPr lang="ja-JP" altLang="en-US"/>
              <a:t>試しに、上から三番目の事例を見ますと、医療廃棄物を降ろすため、コンテナ車の扉を開けた時、積み込んだペール缶が頭に落ちてきた、とあります。 </a:t>
            </a:r>
          </a:p>
          <a:p>
            <a:pPr eaLnBrk="1" hangingPunct="1">
              <a:spcBef>
                <a:spcPct val="0"/>
              </a:spcBef>
            </a:pPr>
            <a:r>
              <a:rPr lang="ja-JP" altLang="en-US"/>
              <a:t>右に行くと、その改善策として、１．荷崩れしないように、奥は高く扉の近くは低く積む。２．扉を開閉する時は、ゆっくり開け内部を確認し、安全を確かめてから作業を行う。　３．荷崩れ防止の為、急発進・急停車をしない、といった方法が挙げられています。</a:t>
            </a:r>
          </a:p>
          <a:p>
            <a:pPr eaLnBrk="1" hangingPunct="1">
              <a:spcBef>
                <a:spcPct val="0"/>
              </a:spcBef>
            </a:pPr>
            <a:r>
              <a:rPr lang="ja-JP" altLang="en-US"/>
              <a:t>このように、結果画面には各事例ごとに、何をしている時に起きたのか、何がどうしたのか、改善すべき事項は何か、という内容が記載されています。</a:t>
            </a:r>
          </a:p>
        </p:txBody>
      </p:sp>
      <p:sp>
        <p:nvSpPr>
          <p:cNvPr id="737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61E76D2D-B5A8-4954-90D2-4DB08F55603A}" type="slidenum">
              <a:rPr lang="ja-JP" altLang="en-US" smtClean="0"/>
              <a:pPr eaLnBrk="1" fontAlgn="base" hangingPunct="1">
                <a:spcBef>
                  <a:spcPct val="0"/>
                </a:spcBef>
                <a:spcAft>
                  <a:spcPct val="0"/>
                </a:spcAft>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
        <p:nvSpPr>
          <p:cNvPr id="450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2BCCD7F5-D099-4790-BB06-594B3B38709F}" type="slidenum">
              <a:rPr lang="ja-JP" altLang="en-US" smtClean="0"/>
              <a:pPr eaLnBrk="1" fontAlgn="base" hangingPunct="1">
                <a:spcBef>
                  <a:spcPct val="0"/>
                </a:spcBef>
                <a:spcAft>
                  <a:spcPct val="0"/>
                </a:spcAft>
              </a:pPr>
              <a:t>3</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先程も説明しましたが、一番効果的な方法は従業員からヒヤリ・ハット事例を出してもらうことです。事例を探すことにより、危険なものを危険と感じる感受性が磨かれます。</a:t>
            </a:r>
            <a:endParaRPr lang="en-US" altLang="ja-JP" dirty="0"/>
          </a:p>
          <a:p>
            <a:pPr eaLnBrk="1" hangingPunct="1">
              <a:spcBef>
                <a:spcPct val="0"/>
              </a:spcBef>
            </a:pPr>
            <a:r>
              <a:rPr lang="ja-JP" altLang="en-US" dirty="0"/>
              <a:t>収集したヒヤリ・ハット事例を分析すると、各事業所内の「ここが危ない」という危険のポイントが見えてきます。</a:t>
            </a:r>
            <a:endParaRPr lang="en-US" altLang="ja-JP" dirty="0"/>
          </a:p>
          <a:p>
            <a:pPr eaLnBrk="1" hangingPunct="1">
              <a:spcBef>
                <a:spcPct val="0"/>
              </a:spcBef>
            </a:pPr>
            <a:r>
              <a:rPr lang="ja-JP" altLang="en-US" dirty="0"/>
              <a:t>その危険のポイントの改善方法について、朝礼や安全ミーティング（</a:t>
            </a:r>
            <a:r>
              <a:rPr lang="en-US" altLang="ja-JP" dirty="0"/>
              <a:t>KYK</a:t>
            </a:r>
            <a:r>
              <a:rPr lang="ja-JP" altLang="en-US" dirty="0"/>
              <a:t>）の際に話し合う等することで、従業員間の危機意識を共有することが可能です。</a:t>
            </a:r>
            <a:endParaRPr lang="en-US" altLang="ja-JP" dirty="0"/>
          </a:p>
          <a:p>
            <a:pPr eaLnBrk="1" hangingPunct="1">
              <a:spcBef>
                <a:spcPct val="0"/>
              </a:spcBef>
            </a:pPr>
            <a:r>
              <a:rPr lang="ja-JP" altLang="en-US" dirty="0"/>
              <a:t>事故が起きた際に事故事例から原因を究明して再発防止をするのは当たり前のことですが、ヒヤリ・ハットは言うならば「未然事故の事例」なので、収集し分析することで、今後起こりうる事故を事前に認識し、早めの事故防止を図ることはもちろん、社員の事故の原因や背景に気が付くという能力を高めることが可能です。 </a:t>
            </a:r>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BBE81414-B5D8-489B-B593-5CFFE37BF045}" type="slidenum">
              <a:rPr lang="ja-JP" altLang="en-US" smtClean="0"/>
              <a:pPr eaLnBrk="1" fontAlgn="base" hangingPunct="1">
                <a:spcBef>
                  <a:spcPct val="0"/>
                </a:spcBef>
                <a:spcAft>
                  <a:spcPct val="0"/>
                </a:spcAft>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最後に、その他の安全衛生関連資料を紹介します。</a:t>
            </a:r>
          </a:p>
        </p:txBody>
      </p:sp>
      <p:sp>
        <p:nvSpPr>
          <p:cNvPr id="75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0FA9D7CC-4C1C-4F17-8EB9-90C3BB188603}" type="slidenum">
              <a:rPr lang="ja-JP" altLang="en-US" smtClean="0"/>
              <a:pPr eaLnBrk="1" fontAlgn="base" hangingPunct="1">
                <a:spcBef>
                  <a:spcPct val="0"/>
                </a:spcBef>
                <a:spcAft>
                  <a:spcPct val="0"/>
                </a:spcAft>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a:effectLst/>
              </a:rPr>
              <a:t>経験年数の少ない未熟練労働者は、作業に慣れておらず危険に対する感受性も低いため、労働者全体に比べ労働災害発生率が高い状況となっています。</a:t>
            </a:r>
            <a:br>
              <a:rPr lang="ja-JP" altLang="en-US" dirty="0">
                <a:effectLst/>
              </a:rPr>
            </a:br>
            <a:r>
              <a:rPr lang="ja-JP" altLang="en-US" dirty="0">
                <a:effectLst/>
              </a:rPr>
              <a:t>そこで、</a:t>
            </a:r>
            <a:r>
              <a:rPr lang="ja-JP" altLang="en-US" sz="1200" b="0" i="0" u="none" strike="noStrike" baseline="0" dirty="0">
                <a:latin typeface="UDShinGoPro-Light"/>
              </a:rPr>
              <a:t>中央労働災害防止協会が、厚生労働省委託事業により</a:t>
            </a:r>
            <a:r>
              <a:rPr lang="ja-JP" altLang="en-US" dirty="0">
                <a:effectLst/>
              </a:rPr>
              <a:t>産業廃棄物処理業を対象とした「未熟練労働者に対する安全衛生教育マニュアル」を作成しています。</a:t>
            </a:r>
            <a:br>
              <a:rPr lang="ja-JP" altLang="en-US" dirty="0">
                <a:effectLst/>
              </a:rPr>
            </a:br>
            <a:r>
              <a:rPr lang="ja-JP" altLang="en-US" dirty="0">
                <a:effectLst/>
              </a:rPr>
              <a:t>全産連では、本マニュアル</a:t>
            </a:r>
            <a:r>
              <a:rPr kumimoji="1" lang="ja-JP" altLang="ja-JP" sz="1200" kern="1200" dirty="0">
                <a:solidFill>
                  <a:schemeClr val="tx1"/>
                </a:solidFill>
                <a:effectLst/>
                <a:latin typeface="+mn-lt"/>
                <a:ea typeface="+mn-ea"/>
                <a:cs typeface="+mn-cs"/>
              </a:rPr>
              <a:t>を用いて、教材用として動画（約</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分）を作製しました。</a:t>
            </a:r>
          </a:p>
          <a:p>
            <a:pPr eaLnBrk="1" hangingPunct="1">
              <a:spcBef>
                <a:spcPct val="0"/>
              </a:spcBef>
            </a:pPr>
            <a:r>
              <a:rPr lang="ja-JP" altLang="en-US" dirty="0">
                <a:effectLst/>
              </a:rPr>
              <a:t>動画は、できるだけイラストを使いながら、具体的な事例を交え、最低限知っておいて頂きたい内容をまとめています。</a:t>
            </a:r>
          </a:p>
          <a:p>
            <a:pPr eaLnBrk="1" hangingPunct="1">
              <a:spcBef>
                <a:spcPct val="0"/>
              </a:spcBef>
            </a:pPr>
            <a:r>
              <a:rPr lang="ja-JP" altLang="en-US" dirty="0">
                <a:effectLst/>
              </a:rPr>
              <a:t>収集運搬業と処分業のいずれでも活用できます。</a:t>
            </a:r>
          </a:p>
          <a:p>
            <a:pPr eaLnBrk="1" hangingPunct="1">
              <a:spcBef>
                <a:spcPct val="0"/>
              </a:spcBef>
            </a:pPr>
            <a:r>
              <a:rPr lang="ja-JP" altLang="en-US" dirty="0">
                <a:effectLst/>
              </a:rPr>
              <a:t>ぜひ社内での安全衛⽣教育にご活用</a:t>
            </a:r>
            <a:r>
              <a:rPr lang="ja-JP" altLang="en-US">
                <a:effectLst/>
              </a:rPr>
              <a:t>ください。</a:t>
            </a:r>
            <a:endParaRPr lang="ja-JP" altLang="en-US" dirty="0">
              <a:effectLst/>
            </a:endParaRPr>
          </a:p>
        </p:txBody>
      </p:sp>
      <p:sp>
        <p:nvSpPr>
          <p:cNvPr id="788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9BD67874-01DA-44B0-82D9-D4144CB744D0}" type="slidenum">
              <a:rPr lang="ja-JP" altLang="en-US" smtClean="0"/>
              <a:pPr eaLnBrk="1" fontAlgn="base" hangingPunct="1">
                <a:spcBef>
                  <a:spcPct val="0"/>
                </a:spcBef>
                <a:spcAft>
                  <a:spcPct val="0"/>
                </a:spcAft>
              </a:pPr>
              <a:t>32</a:t>
            </a:fld>
            <a:endParaRPr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こちらは、厚生労働省が作成した、リスクアセスメントの実施を支援するためのシステムです。</a:t>
            </a:r>
            <a:endParaRPr lang="en-US" altLang="ja-JP" dirty="0"/>
          </a:p>
          <a:p>
            <a:pPr eaLnBrk="1" hangingPunct="1">
              <a:spcBef>
                <a:spcPct val="0"/>
              </a:spcBef>
            </a:pPr>
            <a:r>
              <a:rPr lang="ja-JP" altLang="en-US" dirty="0"/>
              <a:t>小規模事業場を対象として、リスクアセスメントの実施を支援するものです。</a:t>
            </a:r>
            <a:endParaRPr lang="en-US" altLang="ja-JP" dirty="0"/>
          </a:p>
        </p:txBody>
      </p:sp>
      <p:sp>
        <p:nvSpPr>
          <p:cNvPr id="788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9BD67874-01DA-44B0-82D9-D4144CB744D0}" type="slidenum">
              <a:rPr lang="ja-JP" altLang="en-US" smtClean="0"/>
              <a:pPr eaLnBrk="1" fontAlgn="base" hangingPunct="1">
                <a:spcBef>
                  <a:spcPct val="0"/>
                </a:spcBef>
                <a:spcAft>
                  <a:spcPct val="0"/>
                </a:spcAft>
              </a:pPr>
              <a:t>33</a:t>
            </a:fld>
            <a:endParaRPr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dirty="0"/>
              <a:t>利用者がパソコン上で各項目を選択しながら、作業中に想定される典型的な「危険性又は有害性と発生のおそれのある災害」のリスクの見積りが実施できます。また、事業所ごとに任意に項目を記載することもできます。これらについては、リスクの見積りの実施終了後にエクセルファイルでダウンロードが出来ます。</a:t>
            </a:r>
          </a:p>
          <a:p>
            <a:pPr eaLnBrk="1" hangingPunct="1"/>
            <a:endParaRPr lang="ja-JP" altLang="en-US" dirty="0"/>
          </a:p>
          <a:p>
            <a:pPr eaLnBrk="1" hangingPunct="1"/>
            <a:r>
              <a:rPr lang="ja-JP" altLang="en-US" dirty="0"/>
              <a:t>当連合会のホームページからリンクが繋がっているので、ぜひご利用下さい。</a:t>
            </a:r>
          </a:p>
        </p:txBody>
      </p:sp>
      <p:sp>
        <p:nvSpPr>
          <p:cNvPr id="4" name="スライド番号プレースホルダー 3"/>
          <p:cNvSpPr>
            <a:spLocks noGrp="1"/>
          </p:cNvSpPr>
          <p:nvPr>
            <p:ph type="sldNum" sz="quarter" idx="5"/>
          </p:nvPr>
        </p:nvSpPr>
        <p:spPr/>
        <p:txBody>
          <a:bodyPr/>
          <a:lstStyle/>
          <a:p>
            <a:pPr>
              <a:defRPr/>
            </a:pPr>
            <a:fld id="{0CB29DA3-5164-46A9-A2BE-EF540E3AC330}" type="slidenum">
              <a:rPr lang="ja-JP" altLang="en-US" smtClean="0"/>
              <a:pPr>
                <a:defRPr/>
              </a:pPr>
              <a:t>34</a:t>
            </a:fld>
            <a:endParaRPr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dirty="0"/>
              <a:t>利用者がパソコン上で各項目を選択しながら、作業中に想定される典型的な「危険性又は有害性と発生のおそれのある災害」のリスクの見積りが実施できます。また、事業所ごとに任意に項目を記載することもできます。これらについては、リスクの見積りの実施終了後にエクセルファイルでダウンロードが出来ます。</a:t>
            </a:r>
          </a:p>
          <a:p>
            <a:pPr eaLnBrk="1" hangingPunct="1"/>
            <a:endParaRPr lang="ja-JP" altLang="en-US" dirty="0"/>
          </a:p>
          <a:p>
            <a:pPr eaLnBrk="1" hangingPunct="1"/>
            <a:r>
              <a:rPr lang="ja-JP" altLang="en-US" dirty="0"/>
              <a:t>当連合会のホームページからリンクが繋がっているので、ぜひご利用下さい。</a:t>
            </a:r>
          </a:p>
        </p:txBody>
      </p:sp>
      <p:sp>
        <p:nvSpPr>
          <p:cNvPr id="4" name="スライド番号プレースホルダー 3"/>
          <p:cNvSpPr>
            <a:spLocks noGrp="1"/>
          </p:cNvSpPr>
          <p:nvPr>
            <p:ph type="sldNum" sz="quarter" idx="5"/>
          </p:nvPr>
        </p:nvSpPr>
        <p:spPr/>
        <p:txBody>
          <a:bodyPr/>
          <a:lstStyle/>
          <a:p>
            <a:pPr>
              <a:defRPr/>
            </a:pPr>
            <a:fld id="{0CB29DA3-5164-46A9-A2BE-EF540E3AC330}" type="slidenum">
              <a:rPr lang="ja-JP" altLang="en-US" smtClean="0"/>
              <a:pPr>
                <a:defRPr/>
              </a:pPr>
              <a:t>35</a:t>
            </a:fld>
            <a:endParaRPr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の他の安全衛生関連資料として、連合会のホームページからリンクしてある厚生労働省が作成した交通労働災害防止のためのガイドラインです。その下は、安全衛生関連のホームページです。連合会のホームページと併せてこちらもご活用下さい。</a:t>
            </a:r>
            <a:endParaRPr lang="en-US" altLang="ja-JP" dirty="0"/>
          </a:p>
        </p:txBody>
      </p:sp>
      <p:sp>
        <p:nvSpPr>
          <p:cNvPr id="809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3D3798E0-019C-47DB-9513-553E42CE1806}" type="slidenum">
              <a:rPr lang="ja-JP" altLang="en-US" smtClean="0"/>
              <a:pPr eaLnBrk="1" fontAlgn="base" hangingPunct="1">
                <a:spcBef>
                  <a:spcPct val="0"/>
                </a:spcBef>
                <a:spcAft>
                  <a:spcPct val="0"/>
                </a:spcAft>
              </a:pPr>
              <a:t>36</a:t>
            </a:fld>
            <a:endParaRPr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これで、本講義は終了です。</a:t>
            </a:r>
            <a:endParaRPr lang="en-US" altLang="ja-JP" dirty="0"/>
          </a:p>
          <a:p>
            <a:pPr eaLnBrk="1" hangingPunct="1">
              <a:spcBef>
                <a:spcPct val="0"/>
              </a:spcBef>
            </a:pPr>
            <a:r>
              <a:rPr lang="ja-JP" altLang="en-US" dirty="0"/>
              <a:t>ご清聴ありがとうございました。</a:t>
            </a:r>
          </a:p>
        </p:txBody>
      </p:sp>
      <p:sp>
        <p:nvSpPr>
          <p:cNvPr id="819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FD0736C-95AB-45D5-90AF-3106CEB85F0A}" type="slidenum">
              <a:rPr lang="ja-JP" altLang="en-US" smtClean="0"/>
              <a:pPr eaLnBrk="1" fontAlgn="base" hangingPunct="1">
                <a:spcBef>
                  <a:spcPct val="0"/>
                </a:spcBef>
                <a:spcAft>
                  <a:spcPct val="0"/>
                </a:spcAft>
              </a:pPr>
              <a:t>37</a:t>
            </a:fld>
            <a:endParaRPr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a:extLst>
              <a:ext uri="{FF2B5EF4-FFF2-40B4-BE49-F238E27FC236}">
                <a16:creationId xmlns:a16="http://schemas.microsoft.com/office/drawing/2014/main" id="{932F3975-97A6-EE6B-6414-6BB6FDA27714}"/>
              </a:ext>
            </a:extLst>
          </p:cNvPr>
          <p:cNvSpPr>
            <a:spLocks noGrp="1" noRot="1" noChangeAspect="1" noChangeArrowheads="1" noTextEdit="1"/>
          </p:cNvSpPr>
          <p:nvPr>
            <p:ph type="sldImg"/>
          </p:nvPr>
        </p:nvSpPr>
        <p:spPr>
          <a:ln/>
        </p:spPr>
      </p:sp>
      <p:sp>
        <p:nvSpPr>
          <p:cNvPr id="39939" name="ノート プレースホルダー 2">
            <a:extLst>
              <a:ext uri="{FF2B5EF4-FFF2-40B4-BE49-F238E27FC236}">
                <a16:creationId xmlns:a16="http://schemas.microsoft.com/office/drawing/2014/main" id="{4C61D2F3-2A58-097A-526B-B2551AF4C46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39940" name="日付プレースホルダー 3">
            <a:extLst>
              <a:ext uri="{FF2B5EF4-FFF2-40B4-BE49-F238E27FC236}">
                <a16:creationId xmlns:a16="http://schemas.microsoft.com/office/drawing/2014/main" id="{45B49D40-03DB-12F9-4697-772177F0C525}"/>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pPr>
            <a:endParaRPr lang="ja-JP" altLang="en-US">
              <a:latin typeface="Times New Roman" panose="02020603050405020304" pitchFamily="18" charset="0"/>
              <a:ea typeface="ＭＳ Ｐゴシック" panose="020B0600070205080204" pitchFamily="50" charset="-128"/>
            </a:endParaRPr>
          </a:p>
        </p:txBody>
      </p:sp>
      <p:sp>
        <p:nvSpPr>
          <p:cNvPr id="39941" name="スライド番号プレースホルダー 4">
            <a:extLst>
              <a:ext uri="{FF2B5EF4-FFF2-40B4-BE49-F238E27FC236}">
                <a16:creationId xmlns:a16="http://schemas.microsoft.com/office/drawing/2014/main" id="{3B3828BE-9697-5C09-81BC-4D69905BA7F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a:spcBef>
                <a:spcPct val="0"/>
              </a:spcBef>
            </a:pPr>
            <a:fld id="{65EABBAD-1D23-4899-9061-F7AEA3ECD18A}" type="slidenum">
              <a:rPr lang="ja-JP" altLang="en-US" smtClean="0">
                <a:latin typeface="Times New Roman" panose="02020603050405020304" pitchFamily="18" charset="0"/>
                <a:ea typeface="ＭＳ Ｐゴシック" panose="020B0600070205080204" pitchFamily="50" charset="-128"/>
              </a:rPr>
              <a:pPr algn="ctr">
                <a:spcBef>
                  <a:spcPct val="0"/>
                </a:spcBef>
              </a:pPr>
              <a:t>38</a:t>
            </a:fld>
            <a:endParaRPr lang="ja-JP" altLang="en-US">
              <a:latin typeface="Times New Roman" panose="02020603050405020304" pitchFamily="18"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安全衛生規程とは、各事業者が「労働災害の防止及び労働者の健康の保持増進」に寄与するために実施すべき事項を文書化したものです。</a:t>
            </a:r>
          </a:p>
          <a:p>
            <a:pPr eaLnBrk="1" hangingPunct="1">
              <a:spcBef>
                <a:spcPct val="0"/>
              </a:spcBef>
            </a:pPr>
            <a:r>
              <a:rPr lang="ja-JP" altLang="en-US" dirty="0"/>
              <a:t>つまり、日常の安全衛生活動の基本・根拠となるもので、労使双方が守るべき事業場のルールです。</a:t>
            </a:r>
            <a:endParaRPr lang="en-US" altLang="ja-JP" dirty="0"/>
          </a:p>
          <a:p>
            <a:pPr eaLnBrk="1" hangingPunct="1">
              <a:spcBef>
                <a:spcPct val="0"/>
              </a:spcBef>
            </a:pPr>
            <a:r>
              <a:rPr lang="ja-JP" altLang="en-US" dirty="0"/>
              <a:t>それぞれの事業場がその職場に合ったルールを定める必要があります。ルールを周知するためには文書化・明文化することは組織活動の基本中の基本です。</a:t>
            </a:r>
          </a:p>
          <a:p>
            <a:pPr eaLnBrk="1" hangingPunct="1">
              <a:spcBef>
                <a:spcPct val="0"/>
              </a:spcBef>
            </a:pPr>
            <a:endParaRPr lang="en-US" altLang="ja-JP" dirty="0"/>
          </a:p>
          <a:p>
            <a:pPr eaLnBrk="1" hangingPunct="1">
              <a:spcBef>
                <a:spcPct val="0"/>
              </a:spcBef>
            </a:pPr>
            <a:r>
              <a:rPr lang="ja-JP" altLang="en-US" dirty="0"/>
              <a:t>労働基準法第８９条では、就業規則の作成及び届出の義務が定められています。</a:t>
            </a:r>
          </a:p>
          <a:p>
            <a:pPr eaLnBrk="1" hangingPunct="1">
              <a:spcBef>
                <a:spcPct val="0"/>
              </a:spcBef>
            </a:pPr>
            <a:r>
              <a:rPr lang="ja-JP" altLang="en-US" dirty="0"/>
              <a:t>すなわち、常時１０人以上の労働者を使用する使用者は就業規則を作成し、従業員の意見を記した書面を添えて行政官庁（労働基準監督署）に届けなければならないとされています。</a:t>
            </a:r>
          </a:p>
          <a:p>
            <a:pPr eaLnBrk="1" hangingPunct="1">
              <a:spcBef>
                <a:spcPct val="0"/>
              </a:spcBef>
            </a:pPr>
            <a:r>
              <a:rPr lang="ja-JP" altLang="en-US" dirty="0"/>
              <a:t>また、同条６において、安全及び衛生に関する定めをする場合においては、これに関する事項とも定められており、これらは相対的記載事項となっています。</a:t>
            </a:r>
          </a:p>
          <a:p>
            <a:pPr eaLnBrk="1" hangingPunct="1">
              <a:spcBef>
                <a:spcPct val="0"/>
              </a:spcBef>
            </a:pPr>
            <a:r>
              <a:rPr lang="ja-JP" altLang="en-US" dirty="0"/>
              <a:t>また、労働安全衛生規則第２１条では、安全委員会の付議事項として、安全に関する規程の作成に関することと定めています。</a:t>
            </a:r>
          </a:p>
          <a:p>
            <a:pPr eaLnBrk="1" hangingPunct="1">
              <a:spcBef>
                <a:spcPct val="0"/>
              </a:spcBef>
            </a:pPr>
            <a:endParaRPr lang="ja-JP" altLang="en-US" dirty="0"/>
          </a:p>
          <a:p>
            <a:pPr eaLnBrk="1" hangingPunct="1">
              <a:spcBef>
                <a:spcPct val="0"/>
              </a:spcBef>
            </a:pPr>
            <a:r>
              <a:rPr lang="ja-JP" altLang="en-US" dirty="0"/>
              <a:t>これにより、常時１０人以上の労働者が使用する事業場では、就業規則を作成すること、その中に安全衛生規程を含めること、安全衛生規程は安全委員会等の場で調査・審議して、労働者の意見を聞き、意見を記した書面を添えて労働基準監督署に提出しなければならないこととされています。　</a:t>
            </a:r>
            <a:endParaRPr lang="en-US" altLang="ja-JP" dirty="0"/>
          </a:p>
          <a:p>
            <a:pPr eaLnBrk="1" hangingPunct="1">
              <a:spcBef>
                <a:spcPct val="0"/>
              </a:spcBef>
            </a:pPr>
            <a:endParaRPr lang="en-US" altLang="ja-JP" dirty="0"/>
          </a:p>
          <a:p>
            <a:pPr eaLnBrk="1" hangingPunct="1">
              <a:spcBef>
                <a:spcPct val="0"/>
              </a:spcBef>
            </a:pPr>
            <a:r>
              <a:rPr lang="ja-JP" altLang="en-US" dirty="0"/>
              <a:t>安全衛生規程を作成する際のポイントとして、安全衛生規程を作成することは、安全配慮義務を遂行している証にもなります。</a:t>
            </a:r>
          </a:p>
          <a:p>
            <a:pPr eaLnBrk="1" hangingPunct="1">
              <a:spcBef>
                <a:spcPct val="0"/>
              </a:spcBef>
            </a:pPr>
            <a:r>
              <a:rPr lang="ja-JP" altLang="en-US" dirty="0"/>
              <a:t>もし企業が何らかの労働災害を起こした際に、日頃から安全衛生の取り組みに積極的な企業とそうでない企業では必然的に企業責任が異なります。</a:t>
            </a:r>
            <a:endParaRPr lang="en-US" altLang="ja-JP" dirty="0"/>
          </a:p>
          <a:p>
            <a:pPr eaLnBrk="1" hangingPunct="1">
              <a:spcBef>
                <a:spcPct val="0"/>
              </a:spcBef>
            </a:pPr>
            <a:r>
              <a:rPr lang="ja-JP" altLang="en-US" dirty="0"/>
              <a:t>安全衛生規程の作成はその取り組みの第一歩とも言えますので、必ず作成して下さい。</a:t>
            </a:r>
            <a:endParaRPr lang="en-US" altLang="ja-JP" dirty="0"/>
          </a:p>
          <a:p>
            <a:pPr eaLnBrk="1" hangingPunct="1">
              <a:spcBef>
                <a:spcPct val="0"/>
              </a:spcBef>
            </a:pPr>
            <a:endParaRPr lang="en-US" altLang="ja-JP" dirty="0"/>
          </a:p>
        </p:txBody>
      </p:sp>
      <p:sp>
        <p:nvSpPr>
          <p:cNvPr id="460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33F73A93-BA59-4013-B0BC-EBD2B4522A5C}" type="slidenum">
              <a:rPr lang="ja-JP" altLang="en-US" smtClean="0"/>
              <a:pPr eaLnBrk="1" fontAlgn="base" hangingPunct="1">
                <a:spcBef>
                  <a:spcPct val="0"/>
                </a:spcBef>
                <a:spcAft>
                  <a:spcPct val="0"/>
                </a:spcAft>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安全衛生規程を作成することにより、５つの効果が期待出来ます。</a:t>
            </a:r>
            <a:endParaRPr lang="en-US" altLang="ja-JP" dirty="0"/>
          </a:p>
          <a:p>
            <a:pPr eaLnBrk="1" hangingPunct="1">
              <a:spcBef>
                <a:spcPct val="0"/>
              </a:spcBef>
            </a:pPr>
            <a:r>
              <a:rPr lang="ja-JP" altLang="en-US" dirty="0"/>
              <a:t>①規程の作成により、事業者の安全衛生活動に対する方向性が明確になり、安全衛生活動の指針になります。</a:t>
            </a:r>
            <a:endParaRPr lang="en-US" altLang="ja-JP" dirty="0"/>
          </a:p>
          <a:p>
            <a:pPr eaLnBrk="1" hangingPunct="1">
              <a:spcBef>
                <a:spcPct val="0"/>
              </a:spcBef>
            </a:pPr>
            <a:r>
              <a:rPr lang="ja-JP" altLang="en-US" dirty="0"/>
              <a:t>②規程に基づいた安全衛生活動を行うことによって、労使の役割が明確になり、一体となった活動が可能になります。</a:t>
            </a:r>
            <a:endParaRPr lang="en-US" altLang="ja-JP" dirty="0"/>
          </a:p>
          <a:p>
            <a:pPr eaLnBrk="1" hangingPunct="1">
              <a:spcBef>
                <a:spcPct val="0"/>
              </a:spcBef>
            </a:pPr>
            <a:r>
              <a:rPr lang="ja-JP" altLang="en-US" dirty="0"/>
              <a:t>③規程に基づき安全衛生管理計画を作成することによって、自社ではどのような安全衛生活動が必要であるか明確になります。</a:t>
            </a:r>
            <a:endParaRPr lang="en-US" altLang="ja-JP" dirty="0"/>
          </a:p>
          <a:p>
            <a:pPr eaLnBrk="1" hangingPunct="1">
              <a:spcBef>
                <a:spcPct val="0"/>
              </a:spcBef>
            </a:pPr>
            <a:r>
              <a:rPr lang="ja-JP" altLang="en-US" dirty="0"/>
              <a:t>④労働安全衛生法と、それに基づき作成された規程を守ることで、社員の間に遵法精神が生まれます。</a:t>
            </a:r>
            <a:endParaRPr lang="en-US" altLang="ja-JP" dirty="0"/>
          </a:p>
          <a:p>
            <a:pPr eaLnBrk="1" hangingPunct="1">
              <a:spcBef>
                <a:spcPct val="0"/>
              </a:spcBef>
            </a:pPr>
            <a:r>
              <a:rPr lang="ja-JP" altLang="en-US" dirty="0"/>
              <a:t>⑤現代において、企業の安全衛生状況は重要視されており、安全衛生活動に力を入れている企業に変化することで、顧客からの安心感も強まることにつながります。</a:t>
            </a:r>
            <a:endParaRPr lang="en-US" altLang="ja-JP" dirty="0"/>
          </a:p>
          <a:p>
            <a:pPr eaLnBrk="1" hangingPunct="1">
              <a:spcBef>
                <a:spcPct val="0"/>
              </a:spcBef>
            </a:pPr>
            <a:endParaRPr lang="en-US" altLang="ja-JP" dirty="0"/>
          </a:p>
        </p:txBody>
      </p:sp>
      <p:sp>
        <p:nvSpPr>
          <p:cNvPr id="471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F44E7948-C959-4FFC-851F-132496CBF640}" type="slidenum">
              <a:rPr lang="ja-JP" altLang="en-US" smtClean="0"/>
              <a:pPr eaLnBrk="1" fontAlgn="base" hangingPunct="1">
                <a:spcBef>
                  <a:spcPct val="0"/>
                </a:spcBef>
                <a:spcAft>
                  <a:spcPct val="0"/>
                </a:spcAft>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安全衛生規程を作成するための支援ツールとして作成したのが、産業廃棄物処理業におけるモデル安全衛生規程及び解説です。</a:t>
            </a:r>
            <a:endParaRPr lang="en-US" altLang="ja-JP" dirty="0"/>
          </a:p>
          <a:p>
            <a:pPr eaLnBrk="1" hangingPunct="1">
              <a:spcBef>
                <a:spcPct val="0"/>
              </a:spcBef>
            </a:pPr>
            <a:r>
              <a:rPr lang="ja-JP" altLang="en-US" dirty="0"/>
              <a:t>「モデル安全衛生規程」は、各事業所において安全衛生管理体制を構築するための事項や、労働災害を防止するための事項を、産業廃棄物処理業に共通する項目と、収集運搬、中間処理、最終処分の代表的な作業事項について整理しています。</a:t>
            </a:r>
            <a:endParaRPr lang="en-US" altLang="ja-JP" dirty="0"/>
          </a:p>
          <a:p>
            <a:pPr eaLnBrk="1" hangingPunct="1">
              <a:spcBef>
                <a:spcPct val="0"/>
              </a:spcBef>
            </a:pPr>
            <a:endParaRPr lang="en-US" altLang="ja-JP" dirty="0"/>
          </a:p>
          <a:p>
            <a:pPr eaLnBrk="1" hangingPunct="1">
              <a:spcBef>
                <a:spcPct val="0"/>
              </a:spcBef>
            </a:pPr>
            <a:r>
              <a:rPr lang="ja-JP" altLang="en-US" dirty="0"/>
              <a:t>連合会ホームページからダウンロードすることが可能です。</a:t>
            </a:r>
            <a:endParaRPr lang="en-US" altLang="ja-JP" dirty="0"/>
          </a:p>
          <a:p>
            <a:pPr eaLnBrk="1" hangingPunct="1">
              <a:spcBef>
                <a:spcPct val="0"/>
              </a:spcBef>
            </a:pPr>
            <a:endParaRPr lang="en-US" altLang="ja-JP" dirty="0"/>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E5362EEC-F65F-422D-ABEE-F97BC0AE1F89}" type="slidenum">
              <a:rPr lang="ja-JP" altLang="en-US" smtClean="0"/>
              <a:pPr eaLnBrk="1" fontAlgn="base" hangingPunct="1">
                <a:spcBef>
                  <a:spcPct val="0"/>
                </a:spcBef>
                <a:spcAft>
                  <a:spcPct val="0"/>
                </a:spcAft>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モデル安全衛生規程の中身です。</a:t>
            </a:r>
            <a:endParaRPr lang="en-US" altLang="ja-JP" dirty="0"/>
          </a:p>
          <a:p>
            <a:pPr eaLnBrk="1" hangingPunct="1">
              <a:spcBef>
                <a:spcPct val="0"/>
              </a:spcBef>
            </a:pPr>
            <a:r>
              <a:rPr lang="ja-JP" altLang="en-US" dirty="0"/>
              <a:t>皆様のお手元にもお配りしていますので、ご覧ください。</a:t>
            </a:r>
            <a:endParaRPr lang="en-US" altLang="ja-JP" dirty="0"/>
          </a:p>
          <a:p>
            <a:pPr eaLnBrk="1" hangingPunct="1">
              <a:spcBef>
                <a:spcPct val="0"/>
              </a:spcBef>
            </a:pPr>
            <a:endParaRPr lang="en-US" altLang="ja-JP" dirty="0"/>
          </a:p>
          <a:p>
            <a:pPr eaLnBrk="1" hangingPunct="1">
              <a:spcBef>
                <a:spcPct val="0"/>
              </a:spcBef>
            </a:pPr>
            <a:r>
              <a:rPr lang="ja-JP" altLang="en-US" dirty="0"/>
              <a:t>四角の枠内には規程となる条文があります。これが社内の安全衛生に関わるルール、すなわち安全衛生規程になる部分です。</a:t>
            </a:r>
          </a:p>
          <a:p>
            <a:pPr eaLnBrk="1" hangingPunct="1">
              <a:spcBef>
                <a:spcPct val="0"/>
              </a:spcBef>
            </a:pPr>
            <a:r>
              <a:rPr lang="ja-JP" altLang="en-US" dirty="0"/>
              <a:t>その下の解説欄には、条文の意味を整理しています。解説の内容をよくご理解頂き、皆さんの会社で必要な条文であるかどうかを判断して下さい。</a:t>
            </a:r>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0E37B956-7A7B-4A5E-B43C-897D58D10B2B}" type="slidenum">
              <a:rPr lang="ja-JP" altLang="en-US" smtClean="0"/>
              <a:pPr eaLnBrk="1" fontAlgn="base" hangingPunct="1">
                <a:spcBef>
                  <a:spcPct val="0"/>
                </a:spcBef>
                <a:spcAft>
                  <a:spcPct val="0"/>
                </a:spcAft>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それでは、各社の安全衛生規程の作成方法について説明いたします。</a:t>
            </a:r>
          </a:p>
          <a:p>
            <a:pPr eaLnBrk="1" hangingPunct="1">
              <a:spcBef>
                <a:spcPct val="0"/>
              </a:spcBef>
            </a:pPr>
            <a:endParaRPr lang="ja-JP" altLang="en-US" dirty="0"/>
          </a:p>
          <a:p>
            <a:pPr eaLnBrk="1" hangingPunct="1">
              <a:spcBef>
                <a:spcPct val="0"/>
              </a:spcBef>
            </a:pPr>
            <a:r>
              <a:rPr lang="ja-JP" altLang="en-US" dirty="0"/>
              <a:t>次の４つのステップを踏んで下さい。</a:t>
            </a:r>
          </a:p>
          <a:p>
            <a:pPr eaLnBrk="1" hangingPunct="1">
              <a:spcBef>
                <a:spcPct val="0"/>
              </a:spcBef>
            </a:pPr>
            <a:endParaRPr lang="ja-JP" altLang="en-US" dirty="0"/>
          </a:p>
          <a:p>
            <a:pPr eaLnBrk="1" hangingPunct="1">
              <a:spcBef>
                <a:spcPct val="0"/>
              </a:spcBef>
            </a:pPr>
            <a:r>
              <a:rPr lang="ja-JP" altLang="en-US" dirty="0"/>
              <a:t>ステップ１として、自社の業態、作業内容等を再確認します。</a:t>
            </a:r>
            <a:endParaRPr lang="en-US" altLang="ja-JP" dirty="0"/>
          </a:p>
          <a:p>
            <a:pPr eaLnBrk="1" hangingPunct="1">
              <a:spcBef>
                <a:spcPct val="0"/>
              </a:spcBef>
            </a:pPr>
            <a:r>
              <a:rPr lang="ja-JP" altLang="en-US" dirty="0"/>
              <a:t>自社の安全衛生に係る管理状況、文書類を含めた管理体制や教育訓練状況等を再度確認し作業手順書を作成します。労働者の人数や使用している機械設備、その作業内容について必要な項目が異なりますので、自社の作業内容を十分に把握した上で検討を進める必要があります。</a:t>
            </a:r>
          </a:p>
          <a:p>
            <a:pPr eaLnBrk="1" hangingPunct="1">
              <a:spcBef>
                <a:spcPct val="0"/>
              </a:spcBef>
            </a:pPr>
            <a:endParaRPr lang="en-US" altLang="ja-JP" dirty="0"/>
          </a:p>
          <a:p>
            <a:pPr eaLnBrk="1" hangingPunct="1">
              <a:spcBef>
                <a:spcPct val="0"/>
              </a:spcBef>
            </a:pPr>
            <a:r>
              <a:rPr lang="ja-JP" altLang="en-US" dirty="0"/>
              <a:t>次にステップ２として、「モデル安全衛生規程」を参考として、自社事業場で行っている作業を洗い出します。</a:t>
            </a:r>
            <a:endParaRPr lang="en-US" altLang="ja-JP" dirty="0"/>
          </a:p>
          <a:p>
            <a:pPr eaLnBrk="1" hangingPunct="1">
              <a:spcBef>
                <a:spcPct val="0"/>
              </a:spcBef>
            </a:pPr>
            <a:r>
              <a:rPr lang="ja-JP" altLang="en-US" dirty="0"/>
              <a:t>モデル安全衛生規程は、産業廃棄物処理業で行われている幅広い項目を網羅していますので、ステップ１で再確認した自社の業態や作業内容にもとづき、関連する箇所を確認すると共に不足している箇所を抽出して下さい。</a:t>
            </a:r>
            <a:endParaRPr lang="en-US" altLang="ja-JP" dirty="0"/>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CA9AE483-DCF1-4981-92C1-2F8DD5F56A5B}" type="slidenum">
              <a:rPr lang="ja-JP" altLang="en-US" smtClean="0"/>
              <a:pPr eaLnBrk="1" fontAlgn="base" hangingPunct="1">
                <a:spcBef>
                  <a:spcPct val="0"/>
                </a:spcBef>
                <a:spcAft>
                  <a:spcPct val="0"/>
                </a:spcAft>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ステップ３として、自社の体制や作業に関連する箇所を「モデル安全衛生規程」から抜き出し文書化して行きます。</a:t>
            </a:r>
          </a:p>
          <a:p>
            <a:pPr eaLnBrk="1" hangingPunct="1">
              <a:spcBef>
                <a:spcPct val="0"/>
              </a:spcBef>
            </a:pPr>
            <a:endParaRPr lang="en-US" altLang="ja-JP" dirty="0"/>
          </a:p>
          <a:p>
            <a:pPr eaLnBrk="1" hangingPunct="1">
              <a:spcBef>
                <a:spcPct val="0"/>
              </a:spcBef>
            </a:pPr>
            <a:r>
              <a:rPr lang="ja-JP" altLang="en-US" dirty="0"/>
              <a:t>最後に、モデル安全衛生規程に記載がない作業や、自社で独自に実施している管理事項を追加し、自社の規程を完成させます。</a:t>
            </a:r>
          </a:p>
          <a:p>
            <a:pPr eaLnBrk="1" hangingPunct="1">
              <a:spcBef>
                <a:spcPct val="0"/>
              </a:spcBef>
            </a:pPr>
            <a:r>
              <a:rPr lang="ja-JP" altLang="en-US" dirty="0"/>
              <a:t>話せば簡単ですが、漏れのない完璧な安全衛生規程の作成は一回の検討では困難です。</a:t>
            </a:r>
          </a:p>
          <a:p>
            <a:pPr eaLnBrk="1" hangingPunct="1">
              <a:spcBef>
                <a:spcPct val="0"/>
              </a:spcBef>
            </a:pPr>
            <a:endParaRPr lang="en-US" altLang="ja-JP" dirty="0"/>
          </a:p>
          <a:p>
            <a:pPr eaLnBrk="1" hangingPunct="1">
              <a:spcBef>
                <a:spcPct val="0"/>
              </a:spcBef>
            </a:pPr>
            <a:r>
              <a:rPr lang="ja-JP" altLang="en-US" dirty="0"/>
              <a:t>まず、自社の安全衛生規程を一度作成し、規程に従って、安全衛生活動を実施してください。</a:t>
            </a:r>
            <a:endParaRPr lang="en-US" altLang="ja-JP" dirty="0"/>
          </a:p>
          <a:p>
            <a:pPr eaLnBrk="1" hangingPunct="1">
              <a:spcBef>
                <a:spcPct val="0"/>
              </a:spcBef>
            </a:pPr>
            <a:r>
              <a:rPr lang="ja-JP" altLang="en-US" dirty="0"/>
              <a:t>そして、活動の中で、気が付いたことを反映して改訂し、理想に近づけて行くことが肝要です。</a:t>
            </a:r>
          </a:p>
          <a:p>
            <a:pPr eaLnBrk="1" hangingPunct="1">
              <a:spcBef>
                <a:spcPct val="0"/>
              </a:spcBef>
            </a:pPr>
            <a:r>
              <a:rPr lang="ja-JP" altLang="en-US" dirty="0"/>
              <a:t>一朝一夕では困難だと思いますので労働災害ゼロを目指し、継続的な安全衛生活動の実施と規程の改訂をおすすめします。</a:t>
            </a:r>
            <a:endParaRPr lang="en-US" altLang="ja-JP" dirty="0"/>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4657B72F-5FFA-4C7A-B28E-1AB90F0AE558}" type="slidenum">
              <a:rPr lang="ja-JP" altLang="en-US" smtClean="0"/>
              <a:pPr eaLnBrk="1" fontAlgn="base" hangingPunct="1">
                <a:spcBef>
                  <a:spcPct val="0"/>
                </a:spcBef>
                <a:spcAft>
                  <a:spcPct val="0"/>
                </a:spcAft>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0E9C82FE-A7E8-401D-A884-0DA4ED7F5827}" type="datetimeFigureOut">
              <a:rPr lang="ja-JP" altLang="en-US"/>
              <a:pPr>
                <a:defRPr/>
              </a:pPr>
              <a:t>2024/5/29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6BB86E36-2812-4CEA-A7A8-2B7E8668B5E0}" type="slidenum">
              <a:rPr lang="ja-JP" altLang="en-US"/>
              <a:pPr>
                <a:defRPr/>
              </a:pPr>
              <a:t>‹#›</a:t>
            </a:fld>
            <a:endParaRPr lang="ja-JP" altLang="en-US" dirty="0"/>
          </a:p>
        </p:txBody>
      </p:sp>
    </p:spTree>
    <p:extLst>
      <p:ext uri="{BB962C8B-B14F-4D97-AF65-F5344CB8AC3E}">
        <p14:creationId xmlns:p14="http://schemas.microsoft.com/office/powerpoint/2010/main" val="246836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1D4A42D-4E49-48B1-8F41-C782BC27DB11}" type="datetimeFigureOut">
              <a:rPr lang="ja-JP" altLang="en-US"/>
              <a:pPr>
                <a:defRPr/>
              </a:pPr>
              <a:t>2024/5/29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9A6102A3-1AD3-4D4A-A3A0-37F5EF916A5D}" type="slidenum">
              <a:rPr lang="ja-JP" altLang="en-US"/>
              <a:pPr>
                <a:defRPr/>
              </a:pPr>
              <a:t>‹#›</a:t>
            </a:fld>
            <a:endParaRPr lang="ja-JP" altLang="en-US" dirty="0"/>
          </a:p>
        </p:txBody>
      </p:sp>
    </p:spTree>
    <p:extLst>
      <p:ext uri="{BB962C8B-B14F-4D97-AF65-F5344CB8AC3E}">
        <p14:creationId xmlns:p14="http://schemas.microsoft.com/office/powerpoint/2010/main" val="131718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2F41F04-249C-4E72-9A4F-5A7E2791C7EB}" type="datetimeFigureOut">
              <a:rPr lang="ja-JP" altLang="en-US"/>
              <a:pPr>
                <a:defRPr/>
              </a:pPr>
              <a:t>2024/5/29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193EA94F-7719-44F7-B670-193C64C1B1FA}" type="slidenum">
              <a:rPr lang="ja-JP" altLang="en-US"/>
              <a:pPr>
                <a:defRPr/>
              </a:pPr>
              <a:t>‹#›</a:t>
            </a:fld>
            <a:endParaRPr lang="ja-JP" altLang="en-US" dirty="0"/>
          </a:p>
        </p:txBody>
      </p:sp>
    </p:spTree>
    <p:extLst>
      <p:ext uri="{BB962C8B-B14F-4D97-AF65-F5344CB8AC3E}">
        <p14:creationId xmlns:p14="http://schemas.microsoft.com/office/powerpoint/2010/main" val="997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56AC338-0D20-4900-93F5-A56A6E574515}" type="datetimeFigureOut">
              <a:rPr lang="ja-JP" altLang="en-US"/>
              <a:pPr>
                <a:defRPr/>
              </a:pPr>
              <a:t>2024/5/29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121EE836-2903-44E5-8BAB-D0173B20DE13}" type="slidenum">
              <a:rPr lang="ja-JP" altLang="en-US"/>
              <a:pPr>
                <a:defRPr/>
              </a:pPr>
              <a:t>‹#›</a:t>
            </a:fld>
            <a:endParaRPr lang="ja-JP" altLang="en-US" dirty="0"/>
          </a:p>
        </p:txBody>
      </p:sp>
    </p:spTree>
    <p:extLst>
      <p:ext uri="{BB962C8B-B14F-4D97-AF65-F5344CB8AC3E}">
        <p14:creationId xmlns:p14="http://schemas.microsoft.com/office/powerpoint/2010/main" val="375101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6933D7D-73B8-40C1-8F48-67972534A486}" type="datetimeFigureOut">
              <a:rPr lang="ja-JP" altLang="en-US"/>
              <a:pPr>
                <a:defRPr/>
              </a:pPr>
              <a:t>2024/5/29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9C67C423-8758-4D93-9845-667B66C0CB8E}" type="slidenum">
              <a:rPr lang="ja-JP" altLang="en-US"/>
              <a:pPr>
                <a:defRPr/>
              </a:pPr>
              <a:t>‹#›</a:t>
            </a:fld>
            <a:endParaRPr lang="ja-JP" altLang="en-US" dirty="0"/>
          </a:p>
        </p:txBody>
      </p:sp>
    </p:spTree>
    <p:extLst>
      <p:ext uri="{BB962C8B-B14F-4D97-AF65-F5344CB8AC3E}">
        <p14:creationId xmlns:p14="http://schemas.microsoft.com/office/powerpoint/2010/main" val="343776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AB0FF013-9DD7-43BD-8FCE-484529F3C979}" type="datetimeFigureOut">
              <a:rPr lang="ja-JP" altLang="en-US"/>
              <a:pPr>
                <a:defRPr/>
              </a:pPr>
              <a:t>2024/5/29</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699C57DF-307F-449D-A0CF-23ACCD772B75}" type="slidenum">
              <a:rPr lang="ja-JP" altLang="en-US"/>
              <a:pPr>
                <a:defRPr/>
              </a:pPr>
              <a:t>‹#›</a:t>
            </a:fld>
            <a:endParaRPr lang="ja-JP" altLang="en-US" dirty="0"/>
          </a:p>
        </p:txBody>
      </p:sp>
    </p:spTree>
    <p:extLst>
      <p:ext uri="{BB962C8B-B14F-4D97-AF65-F5344CB8AC3E}">
        <p14:creationId xmlns:p14="http://schemas.microsoft.com/office/powerpoint/2010/main" val="305601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E2729820-9CE6-4443-BCE3-78C0618D3462}" type="datetimeFigureOut">
              <a:rPr lang="ja-JP" altLang="en-US"/>
              <a:pPr>
                <a:defRPr/>
              </a:pPr>
              <a:t>2024/5/29</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ー 5"/>
          <p:cNvSpPr>
            <a:spLocks noGrp="1"/>
          </p:cNvSpPr>
          <p:nvPr>
            <p:ph type="sldNum" sz="quarter" idx="12"/>
          </p:nvPr>
        </p:nvSpPr>
        <p:spPr/>
        <p:txBody>
          <a:bodyPr/>
          <a:lstStyle>
            <a:lvl1pPr>
              <a:defRPr/>
            </a:lvl1pPr>
          </a:lstStyle>
          <a:p>
            <a:pPr>
              <a:defRPr/>
            </a:pPr>
            <a:fld id="{8809751D-A0CA-4B1B-ABAE-BA2873E3700C}" type="slidenum">
              <a:rPr lang="ja-JP" altLang="en-US"/>
              <a:pPr>
                <a:defRPr/>
              </a:pPr>
              <a:t>‹#›</a:t>
            </a:fld>
            <a:endParaRPr lang="ja-JP" altLang="en-US" dirty="0"/>
          </a:p>
        </p:txBody>
      </p:sp>
    </p:spTree>
    <p:extLst>
      <p:ext uri="{BB962C8B-B14F-4D97-AF65-F5344CB8AC3E}">
        <p14:creationId xmlns:p14="http://schemas.microsoft.com/office/powerpoint/2010/main" val="44164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FA613C6B-8B4C-4E33-BD46-17D0DB8F693C}" type="datetimeFigureOut">
              <a:rPr lang="ja-JP" altLang="en-US"/>
              <a:pPr>
                <a:defRPr/>
              </a:pPr>
              <a:t>2024/5/29</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p:cNvSpPr>
            <a:spLocks noGrp="1"/>
          </p:cNvSpPr>
          <p:nvPr>
            <p:ph type="sldNum" sz="quarter" idx="12"/>
          </p:nvPr>
        </p:nvSpPr>
        <p:spPr/>
        <p:txBody>
          <a:bodyPr/>
          <a:lstStyle>
            <a:lvl1pPr>
              <a:defRPr/>
            </a:lvl1pPr>
          </a:lstStyle>
          <a:p>
            <a:pPr>
              <a:defRPr/>
            </a:pPr>
            <a:fld id="{F99331B3-9F13-449C-A212-FA915DEE0354}" type="slidenum">
              <a:rPr lang="ja-JP" altLang="en-US"/>
              <a:pPr>
                <a:defRPr/>
              </a:pPr>
              <a:t>‹#›</a:t>
            </a:fld>
            <a:endParaRPr lang="ja-JP" altLang="en-US" dirty="0"/>
          </a:p>
        </p:txBody>
      </p:sp>
    </p:spTree>
    <p:extLst>
      <p:ext uri="{BB962C8B-B14F-4D97-AF65-F5344CB8AC3E}">
        <p14:creationId xmlns:p14="http://schemas.microsoft.com/office/powerpoint/2010/main" val="212218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B1685C5-B008-499C-B946-CDE3D652BE22}" type="datetimeFigureOut">
              <a:rPr lang="ja-JP" altLang="en-US"/>
              <a:pPr>
                <a:defRPr/>
              </a:pPr>
              <a:t>2024/5/29</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ー 5"/>
          <p:cNvSpPr>
            <a:spLocks noGrp="1"/>
          </p:cNvSpPr>
          <p:nvPr>
            <p:ph type="sldNum" sz="quarter" idx="12"/>
          </p:nvPr>
        </p:nvSpPr>
        <p:spPr/>
        <p:txBody>
          <a:bodyPr/>
          <a:lstStyle>
            <a:lvl1pPr>
              <a:defRPr/>
            </a:lvl1pPr>
          </a:lstStyle>
          <a:p>
            <a:pPr>
              <a:defRPr/>
            </a:pPr>
            <a:fld id="{3A06DF7F-3471-4E0E-8A30-57F52F1681D9}" type="slidenum">
              <a:rPr lang="ja-JP" altLang="en-US"/>
              <a:pPr>
                <a:defRPr/>
              </a:pPr>
              <a:t>‹#›</a:t>
            </a:fld>
            <a:endParaRPr lang="ja-JP" altLang="en-US" dirty="0"/>
          </a:p>
        </p:txBody>
      </p:sp>
    </p:spTree>
    <p:extLst>
      <p:ext uri="{BB962C8B-B14F-4D97-AF65-F5344CB8AC3E}">
        <p14:creationId xmlns:p14="http://schemas.microsoft.com/office/powerpoint/2010/main" val="354764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5DA80F4-71D9-46ED-B4C4-20633C27D7B8}" type="datetimeFigureOut">
              <a:rPr lang="ja-JP" altLang="en-US"/>
              <a:pPr>
                <a:defRPr/>
              </a:pPr>
              <a:t>2024/5/29</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DAA3CB26-1D16-46C4-887E-413D3577A351}" type="slidenum">
              <a:rPr lang="ja-JP" altLang="en-US"/>
              <a:pPr>
                <a:defRPr/>
              </a:pPr>
              <a:t>‹#›</a:t>
            </a:fld>
            <a:endParaRPr lang="ja-JP" altLang="en-US" dirty="0"/>
          </a:p>
        </p:txBody>
      </p:sp>
    </p:spTree>
    <p:extLst>
      <p:ext uri="{BB962C8B-B14F-4D97-AF65-F5344CB8AC3E}">
        <p14:creationId xmlns:p14="http://schemas.microsoft.com/office/powerpoint/2010/main" val="232572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0FC6604-6DD8-4BCB-A2D7-7FC256C79D31}" type="datetimeFigureOut">
              <a:rPr lang="ja-JP" altLang="en-US"/>
              <a:pPr>
                <a:defRPr/>
              </a:pPr>
              <a:t>2024/5/29</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8424DAA6-BCC3-4C2D-8E89-7AEB1EC438A7}" type="slidenum">
              <a:rPr lang="ja-JP" altLang="en-US"/>
              <a:pPr>
                <a:defRPr/>
              </a:pPr>
              <a:t>‹#›</a:t>
            </a:fld>
            <a:endParaRPr lang="ja-JP" altLang="en-US" dirty="0"/>
          </a:p>
        </p:txBody>
      </p:sp>
    </p:spTree>
    <p:extLst>
      <p:ext uri="{BB962C8B-B14F-4D97-AF65-F5344CB8AC3E}">
        <p14:creationId xmlns:p14="http://schemas.microsoft.com/office/powerpoint/2010/main" val="190971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5C3B500-2AA2-40D8-8F0E-9DFECD2FDC1C}" type="datetimeFigureOut">
              <a:rPr lang="ja-JP" altLang="en-US"/>
              <a:pPr>
                <a:defRPr/>
              </a:pPr>
              <a:t>2024/5/29</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4A8DD60-9098-4767-8393-87F30EEBA56E}"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サブタイトル 2"/>
          <p:cNvSpPr>
            <a:spLocks noGrp="1"/>
          </p:cNvSpPr>
          <p:nvPr>
            <p:ph type="subTitle" idx="1"/>
          </p:nvPr>
        </p:nvSpPr>
        <p:spPr>
          <a:xfrm>
            <a:off x="2051050" y="5359400"/>
            <a:ext cx="4611688" cy="1079500"/>
          </a:xfrm>
        </p:spPr>
        <p:txBody>
          <a:bodyPr/>
          <a:lstStyle/>
          <a:p>
            <a:pPr eaLnBrk="1" hangingPunct="1"/>
            <a:r>
              <a:rPr lang="ja-JP" altLang="en-US" sz="2800" dirty="0">
                <a:solidFill>
                  <a:schemeClr val="tx1"/>
                </a:solidFill>
                <a:latin typeface="HGP創英角ｺﾞｼｯｸUB" pitchFamily="50" charset="-128"/>
                <a:ea typeface="HGP創英角ｺﾞｼｯｸUB" pitchFamily="50" charset="-128"/>
              </a:rPr>
              <a:t>公益社団法人</a:t>
            </a:r>
            <a:endParaRPr lang="en-US" altLang="ja-JP" sz="2800" dirty="0">
              <a:solidFill>
                <a:schemeClr val="tx1"/>
              </a:solidFill>
              <a:latin typeface="HGP創英角ｺﾞｼｯｸUB" pitchFamily="50" charset="-128"/>
              <a:ea typeface="HGP創英角ｺﾞｼｯｸUB" pitchFamily="50" charset="-128"/>
            </a:endParaRPr>
          </a:p>
          <a:p>
            <a:pPr eaLnBrk="1" hangingPunct="1"/>
            <a:r>
              <a:rPr lang="ja-JP" altLang="en-US" sz="2800" dirty="0">
                <a:solidFill>
                  <a:schemeClr val="tx1"/>
                </a:solidFill>
                <a:latin typeface="HGP創英角ｺﾞｼｯｸUB" pitchFamily="50" charset="-128"/>
                <a:ea typeface="HGP創英角ｺﾞｼｯｸUB" pitchFamily="50" charset="-128"/>
              </a:rPr>
              <a:t>全国産業資源循環連合会</a:t>
            </a:r>
          </a:p>
        </p:txBody>
      </p:sp>
      <p:pic>
        <p:nvPicPr>
          <p:cNvPr id="2051"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2513" y="5403850"/>
            <a:ext cx="866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31800" y="1341438"/>
            <a:ext cx="8280400" cy="2735262"/>
          </a:xfrm>
          <a:prstGeom prst="roundRect">
            <a:avLst/>
          </a:prstGeom>
          <a:solidFill>
            <a:schemeClr val="accent5"/>
          </a:solidFill>
          <a:ln w="76200">
            <a:no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7200" dirty="0">
                <a:ln w="18415" cmpd="sng">
                  <a:noFill/>
                  <a:prstDash val="solid"/>
                </a:ln>
                <a:solidFill>
                  <a:schemeClr val="tx1"/>
                </a:solidFill>
                <a:latin typeface="HGP創英角ｺﾞｼｯｸUB" panose="020B0900000000000000" pitchFamily="50" charset="-128"/>
                <a:ea typeface="HGP創英角ｺﾞｼｯｸUB" panose="020B0900000000000000" pitchFamily="50" charset="-128"/>
              </a:rPr>
              <a:t>安全衛生活動</a:t>
            </a:r>
            <a:endParaRPr lang="en-US" altLang="ja-JP" sz="7200" dirty="0">
              <a:ln w="18415" cmpd="sng">
                <a:noFill/>
                <a:prstDash val="solid"/>
              </a:ln>
              <a:solidFill>
                <a:schemeClr val="tx1"/>
              </a:solidFill>
              <a:latin typeface="HGP創英角ｺﾞｼｯｸUB" panose="020B0900000000000000" pitchFamily="50" charset="-128"/>
              <a:ea typeface="HGP創英角ｺﾞｼｯｸUB" panose="020B0900000000000000" pitchFamily="50" charset="-128"/>
            </a:endParaRPr>
          </a:p>
          <a:p>
            <a:pPr algn="ctr" fontAlgn="auto">
              <a:spcAft>
                <a:spcPts val="0"/>
              </a:spcAft>
              <a:defRPr/>
            </a:pPr>
            <a:r>
              <a:rPr lang="ja-JP" altLang="en-US" sz="7200" dirty="0">
                <a:ln w="18415" cmpd="sng">
                  <a:noFill/>
                  <a:prstDash val="solid"/>
                </a:ln>
                <a:solidFill>
                  <a:schemeClr val="tx1"/>
                </a:solidFill>
                <a:latin typeface="HGP創英角ｺﾞｼｯｸUB" panose="020B0900000000000000" pitchFamily="50" charset="-128"/>
                <a:ea typeface="HGP創英角ｺﾞｼｯｸUB" panose="020B0900000000000000" pitchFamily="50" charset="-128"/>
              </a:rPr>
              <a:t>支援ツールについて</a:t>
            </a:r>
          </a:p>
        </p:txBody>
      </p:sp>
      <p:sp>
        <p:nvSpPr>
          <p:cNvPr id="10" name="角丸四角形 9"/>
          <p:cNvSpPr/>
          <p:nvPr/>
        </p:nvSpPr>
        <p:spPr>
          <a:xfrm>
            <a:off x="2266950" y="5316538"/>
            <a:ext cx="4826000" cy="1165225"/>
          </a:xfrm>
          <a:prstGeom prst="roundRect">
            <a:avLst>
              <a:gd name="adj" fmla="val 1231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a:spLocks noChangeArrowheads="1"/>
          </p:cNvSpPr>
          <p:nvPr/>
        </p:nvSpPr>
        <p:spPr bwMode="auto">
          <a:xfrm>
            <a:off x="177800" y="3357563"/>
            <a:ext cx="3673475" cy="2519362"/>
          </a:xfrm>
          <a:prstGeom prst="rect">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「モデル安全衛生規程」の活用方法</a:t>
            </a:r>
          </a:p>
        </p:txBody>
      </p:sp>
      <p:sp>
        <p:nvSpPr>
          <p:cNvPr id="4" name="Text Box 4"/>
          <p:cNvSpPr txBox="1">
            <a:spLocks noChangeArrowheads="1"/>
          </p:cNvSpPr>
          <p:nvPr/>
        </p:nvSpPr>
        <p:spPr bwMode="auto">
          <a:xfrm>
            <a:off x="4763" y="914400"/>
            <a:ext cx="4133850" cy="461963"/>
          </a:xfrm>
          <a:prstGeom prst="rect">
            <a:avLst/>
          </a:prstGeom>
          <a:solidFill>
            <a:schemeClr val="accent3">
              <a:lumMod val="20000"/>
              <a:lumOff val="80000"/>
            </a:schemeClr>
          </a:solidFill>
          <a:ln w="19050">
            <a:solidFill>
              <a:schemeClr val="bg2"/>
            </a:solidFill>
            <a:miter lim="800000"/>
            <a:headEnd/>
            <a:tailEnd/>
          </a:ln>
          <a:effectLst/>
        </p:spPr>
        <p:txBody>
          <a:bodyPr anchor="ctr">
            <a:spAutoFit/>
          </a:bodyPr>
          <a:lstStyle/>
          <a:p>
            <a:pPr fontAlgn="auto">
              <a:spcBef>
                <a:spcPct val="50000"/>
              </a:spcBef>
              <a:spcAft>
                <a:spcPts val="0"/>
              </a:spcAft>
              <a:defRPr/>
            </a:pPr>
            <a:r>
              <a:rPr lang="ja-JP" altLang="en-US" sz="2400" dirty="0">
                <a:latin typeface="HGP創英角ｺﾞｼｯｸUB" panose="020B0900000000000000" pitchFamily="50" charset="-128"/>
                <a:ea typeface="HGP創英角ｺﾞｼｯｸUB" panose="020B0900000000000000" pitchFamily="50" charset="-128"/>
              </a:rPr>
              <a:t>具体的な作成作業の方法は？</a:t>
            </a:r>
          </a:p>
        </p:txBody>
      </p:sp>
      <p:sp>
        <p:nvSpPr>
          <p:cNvPr id="5" name="AutoShape 5"/>
          <p:cNvSpPr>
            <a:spLocks noChangeArrowheads="1"/>
          </p:cNvSpPr>
          <p:nvPr/>
        </p:nvSpPr>
        <p:spPr bwMode="auto">
          <a:xfrm>
            <a:off x="1547813" y="1628775"/>
            <a:ext cx="2879725" cy="576263"/>
          </a:xfrm>
          <a:prstGeom prst="roundRect">
            <a:avLst>
              <a:gd name="adj" fmla="val 16667"/>
            </a:avLst>
          </a:prstGeom>
          <a:solidFill>
            <a:schemeClr val="accent5"/>
          </a:solidFill>
          <a:ln w="9525">
            <a:noFill/>
            <a:round/>
            <a:headEnd/>
            <a:tailEnd/>
          </a:ln>
          <a:effectLst/>
        </p:spPr>
        <p:txBody>
          <a:bodyPr anchor="ctr"/>
          <a:lstStyle/>
          <a:p>
            <a:pPr algn="ctr" fontAlgn="auto">
              <a:spcBef>
                <a:spcPts val="0"/>
              </a:spcBef>
              <a:spcAft>
                <a:spcPts val="0"/>
              </a:spcAft>
              <a:buFont typeface="Wingdings" pitchFamily="2" charset="2"/>
              <a:buNone/>
              <a:defRPr/>
            </a:pPr>
            <a:r>
              <a:rPr lang="ja-JP" altLang="en-US" sz="2400" dirty="0">
                <a:latin typeface="HGP創英角ｺﾞｼｯｸUB" panose="020B0900000000000000" pitchFamily="50" charset="-128"/>
                <a:ea typeface="HGP創英角ｺﾞｼｯｸUB" panose="020B0900000000000000" pitchFamily="50" charset="-128"/>
              </a:rPr>
              <a:t>安全衛生管理体制</a:t>
            </a:r>
          </a:p>
        </p:txBody>
      </p:sp>
      <p:sp>
        <p:nvSpPr>
          <p:cNvPr id="11270" name="Text Box 8"/>
          <p:cNvSpPr txBox="1">
            <a:spLocks noChangeArrowheads="1"/>
          </p:cNvSpPr>
          <p:nvPr/>
        </p:nvSpPr>
        <p:spPr bwMode="auto">
          <a:xfrm>
            <a:off x="250825" y="177323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例えば</a:t>
            </a:r>
            <a:r>
              <a:rPr lang="en-US" altLang="ja-JP" sz="2000" dirty="0">
                <a:latin typeface="HGP創英角ｺﾞｼｯｸUB" pitchFamily="50" charset="-128"/>
                <a:ea typeface="HGP創英角ｺﾞｼｯｸUB" pitchFamily="50" charset="-128"/>
              </a:rPr>
              <a:t>､､､</a:t>
            </a:r>
          </a:p>
        </p:txBody>
      </p:sp>
      <p:sp>
        <p:nvSpPr>
          <p:cNvPr id="11271" name="Text Box 9"/>
          <p:cNvSpPr txBox="1">
            <a:spLocks noChangeArrowheads="1"/>
          </p:cNvSpPr>
          <p:nvPr/>
        </p:nvSpPr>
        <p:spPr bwMode="auto">
          <a:xfrm>
            <a:off x="250825" y="2601913"/>
            <a:ext cx="777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職務、選任の届出の有無、等が変わる。</a:t>
            </a:r>
          </a:p>
        </p:txBody>
      </p:sp>
      <p:sp>
        <p:nvSpPr>
          <p:cNvPr id="11272" name="Text Box 12"/>
          <p:cNvSpPr txBox="1">
            <a:spLocks noChangeArrowheads="1"/>
          </p:cNvSpPr>
          <p:nvPr/>
        </p:nvSpPr>
        <p:spPr bwMode="auto">
          <a:xfrm>
            <a:off x="250825" y="2276475"/>
            <a:ext cx="871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自社事業場の労働者数によって、選任すべき管理者、管理者の資格要件、</a:t>
            </a:r>
          </a:p>
        </p:txBody>
      </p:sp>
      <p:sp>
        <p:nvSpPr>
          <p:cNvPr id="11273" name="Text Box 17"/>
          <p:cNvSpPr txBox="1">
            <a:spLocks noChangeArrowheads="1"/>
          </p:cNvSpPr>
          <p:nvPr/>
        </p:nvSpPr>
        <p:spPr bwMode="auto">
          <a:xfrm>
            <a:off x="4498975" y="177323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は、</a:t>
            </a:r>
          </a:p>
        </p:txBody>
      </p:sp>
      <p:sp>
        <p:nvSpPr>
          <p:cNvPr id="11274" name="Text Box 18"/>
          <p:cNvSpPr txBox="1">
            <a:spLocks noChangeArrowheads="1"/>
          </p:cNvSpPr>
          <p:nvPr/>
        </p:nvSpPr>
        <p:spPr bwMode="auto">
          <a:xfrm>
            <a:off x="177800" y="3429000"/>
            <a:ext cx="345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b="1" dirty="0">
                <a:latin typeface="HGP創英角ｺﾞｼｯｸUB" pitchFamily="50" charset="-128"/>
                <a:ea typeface="HGP創英角ｺﾞｼｯｸUB" pitchFamily="50" charset="-128"/>
              </a:rPr>
              <a:t>《 </a:t>
            </a:r>
            <a:r>
              <a:rPr lang="ja-JP" altLang="en-US" sz="2000" b="1" dirty="0">
                <a:latin typeface="HGP創英角ｺﾞｼｯｸUB" pitchFamily="50" charset="-128"/>
                <a:ea typeface="HGP創英角ｺﾞｼｯｸUB" pitchFamily="50" charset="-128"/>
              </a:rPr>
              <a:t>参考；管理者の種類等</a:t>
            </a:r>
            <a:r>
              <a:rPr lang="en-US" altLang="ja-JP" sz="2000" b="1" dirty="0">
                <a:latin typeface="HGP創英角ｺﾞｼｯｸUB" pitchFamily="50" charset="-128"/>
                <a:ea typeface="HGP創英角ｺﾞｼｯｸUB" pitchFamily="50" charset="-128"/>
              </a:rPr>
              <a:t>》</a:t>
            </a:r>
          </a:p>
        </p:txBody>
      </p:sp>
      <p:sp>
        <p:nvSpPr>
          <p:cNvPr id="11275" name="Text Box 19"/>
          <p:cNvSpPr txBox="1">
            <a:spLocks noChangeArrowheads="1"/>
          </p:cNvSpPr>
          <p:nvPr/>
        </p:nvSpPr>
        <p:spPr bwMode="auto">
          <a:xfrm>
            <a:off x="179388" y="3878263"/>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① </a:t>
            </a:r>
            <a:r>
              <a:rPr lang="ja-JP" altLang="en-US" sz="2000" dirty="0">
                <a:latin typeface="HGP創英角ｺﾞｼｯｸUB" pitchFamily="50" charset="-128"/>
                <a:ea typeface="HGP創英角ｺﾞｼｯｸUB" pitchFamily="50" charset="-128"/>
              </a:rPr>
              <a:t>統括安全衛生管理者</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第</a:t>
            </a:r>
            <a:r>
              <a:rPr lang="en-US" altLang="ja-JP" sz="1600" dirty="0">
                <a:latin typeface="HGP創英角ｺﾞｼｯｸUB" pitchFamily="50" charset="-128"/>
                <a:ea typeface="HGP創英角ｺﾞｼｯｸUB" pitchFamily="50" charset="-128"/>
              </a:rPr>
              <a:t>5</a:t>
            </a:r>
            <a:r>
              <a:rPr lang="ja-JP" altLang="en-US" sz="1600" dirty="0">
                <a:latin typeface="HGP創英角ｺﾞｼｯｸUB" pitchFamily="50" charset="-128"/>
                <a:ea typeface="HGP創英角ｺﾞｼｯｸUB" pitchFamily="50" charset="-128"/>
              </a:rPr>
              <a:t>条</a:t>
            </a:r>
            <a:r>
              <a:rPr lang="en-US" altLang="ja-JP" sz="1600" dirty="0">
                <a:latin typeface="HGP創英角ｺﾞｼｯｸUB" pitchFamily="50" charset="-128"/>
                <a:ea typeface="HGP創英角ｺﾞｼｯｸUB" pitchFamily="50" charset="-128"/>
              </a:rPr>
              <a:t>)</a:t>
            </a:r>
          </a:p>
        </p:txBody>
      </p:sp>
      <p:sp>
        <p:nvSpPr>
          <p:cNvPr id="11276" name="Text Box 20"/>
          <p:cNvSpPr txBox="1">
            <a:spLocks noChangeArrowheads="1"/>
          </p:cNvSpPr>
          <p:nvPr/>
        </p:nvSpPr>
        <p:spPr bwMode="auto">
          <a:xfrm>
            <a:off x="179388" y="4184650"/>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② </a:t>
            </a:r>
            <a:r>
              <a:rPr lang="ja-JP" altLang="en-US" sz="2000" dirty="0">
                <a:latin typeface="HGP創英角ｺﾞｼｯｸUB" pitchFamily="50" charset="-128"/>
                <a:ea typeface="HGP創英角ｺﾞｼｯｸUB" pitchFamily="50" charset="-128"/>
              </a:rPr>
              <a:t>安全管理者</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第</a:t>
            </a:r>
            <a:r>
              <a:rPr lang="en-US" altLang="ja-JP" sz="1600" dirty="0">
                <a:latin typeface="HGP創英角ｺﾞｼｯｸUB" pitchFamily="50" charset="-128"/>
                <a:ea typeface="HGP創英角ｺﾞｼｯｸUB" pitchFamily="50" charset="-128"/>
              </a:rPr>
              <a:t>6</a:t>
            </a:r>
            <a:r>
              <a:rPr lang="ja-JP" altLang="en-US" sz="1600" dirty="0">
                <a:latin typeface="HGP創英角ｺﾞｼｯｸUB" pitchFamily="50" charset="-128"/>
                <a:ea typeface="HGP創英角ｺﾞｼｯｸUB" pitchFamily="50" charset="-128"/>
              </a:rPr>
              <a:t>条</a:t>
            </a:r>
            <a:r>
              <a:rPr lang="en-US" altLang="ja-JP" sz="1600" dirty="0">
                <a:latin typeface="HGP創英角ｺﾞｼｯｸUB" pitchFamily="50" charset="-128"/>
                <a:ea typeface="HGP創英角ｺﾞｼｯｸUB" pitchFamily="50" charset="-128"/>
              </a:rPr>
              <a:t>)</a:t>
            </a:r>
          </a:p>
        </p:txBody>
      </p:sp>
      <p:sp>
        <p:nvSpPr>
          <p:cNvPr id="11277" name="Text Box 21"/>
          <p:cNvSpPr txBox="1">
            <a:spLocks noChangeArrowheads="1"/>
          </p:cNvSpPr>
          <p:nvPr/>
        </p:nvSpPr>
        <p:spPr bwMode="auto">
          <a:xfrm>
            <a:off x="179388" y="4491038"/>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③ </a:t>
            </a:r>
            <a:r>
              <a:rPr lang="ja-JP" altLang="en-US" sz="2000" dirty="0">
                <a:latin typeface="HGP創英角ｺﾞｼｯｸUB" pitchFamily="50" charset="-128"/>
                <a:ea typeface="HGP創英角ｺﾞｼｯｸUB" pitchFamily="50" charset="-128"/>
              </a:rPr>
              <a:t>衛生管理者</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第</a:t>
            </a:r>
            <a:r>
              <a:rPr lang="en-US" altLang="ja-JP" sz="1600" dirty="0">
                <a:latin typeface="HGP創英角ｺﾞｼｯｸUB" pitchFamily="50" charset="-128"/>
                <a:ea typeface="HGP創英角ｺﾞｼｯｸUB" pitchFamily="50" charset="-128"/>
              </a:rPr>
              <a:t>7</a:t>
            </a:r>
            <a:r>
              <a:rPr lang="ja-JP" altLang="en-US" sz="1600" dirty="0">
                <a:latin typeface="HGP創英角ｺﾞｼｯｸUB" pitchFamily="50" charset="-128"/>
                <a:ea typeface="HGP創英角ｺﾞｼｯｸUB" pitchFamily="50" charset="-128"/>
              </a:rPr>
              <a:t>条</a:t>
            </a:r>
            <a:r>
              <a:rPr lang="en-US" altLang="ja-JP" sz="1600" dirty="0">
                <a:latin typeface="HGP創英角ｺﾞｼｯｸUB" pitchFamily="50" charset="-128"/>
                <a:ea typeface="HGP創英角ｺﾞｼｯｸUB" pitchFamily="50" charset="-128"/>
              </a:rPr>
              <a:t>)</a:t>
            </a:r>
          </a:p>
        </p:txBody>
      </p:sp>
      <p:sp>
        <p:nvSpPr>
          <p:cNvPr id="11278" name="Text Box 22"/>
          <p:cNvSpPr txBox="1">
            <a:spLocks noChangeArrowheads="1"/>
          </p:cNvSpPr>
          <p:nvPr/>
        </p:nvSpPr>
        <p:spPr bwMode="auto">
          <a:xfrm>
            <a:off x="179388" y="5103813"/>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⑤ </a:t>
            </a:r>
            <a:r>
              <a:rPr lang="ja-JP" altLang="en-US" sz="2000" dirty="0">
                <a:latin typeface="HGP創英角ｺﾞｼｯｸUB" pitchFamily="50" charset="-128"/>
                <a:ea typeface="HGP創英角ｺﾞｼｯｸUB" pitchFamily="50" charset="-128"/>
              </a:rPr>
              <a:t>産業医</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第</a:t>
            </a:r>
            <a:r>
              <a:rPr lang="en-US" altLang="ja-JP" sz="1600" dirty="0">
                <a:latin typeface="HGP創英角ｺﾞｼｯｸUB" pitchFamily="50" charset="-128"/>
                <a:ea typeface="HGP創英角ｺﾞｼｯｸUB" pitchFamily="50" charset="-128"/>
              </a:rPr>
              <a:t>10</a:t>
            </a:r>
            <a:r>
              <a:rPr lang="ja-JP" altLang="en-US" sz="1600" dirty="0">
                <a:latin typeface="HGP創英角ｺﾞｼｯｸUB" pitchFamily="50" charset="-128"/>
                <a:ea typeface="HGP創英角ｺﾞｼｯｸUB" pitchFamily="50" charset="-128"/>
              </a:rPr>
              <a:t>条</a:t>
            </a:r>
            <a:r>
              <a:rPr lang="en-US" altLang="ja-JP" sz="1600" dirty="0">
                <a:latin typeface="HGP創英角ｺﾞｼｯｸUB" pitchFamily="50" charset="-128"/>
                <a:ea typeface="HGP創英角ｺﾞｼｯｸUB" pitchFamily="50" charset="-128"/>
              </a:rPr>
              <a:t>)</a:t>
            </a:r>
          </a:p>
        </p:txBody>
      </p:sp>
      <p:sp>
        <p:nvSpPr>
          <p:cNvPr id="11279" name="Text Box 23"/>
          <p:cNvSpPr txBox="1">
            <a:spLocks noChangeArrowheads="1"/>
          </p:cNvSpPr>
          <p:nvPr/>
        </p:nvSpPr>
        <p:spPr bwMode="auto">
          <a:xfrm>
            <a:off x="179388" y="4797425"/>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④ </a:t>
            </a:r>
            <a:r>
              <a:rPr lang="ja-JP" altLang="en-US" sz="2000" dirty="0">
                <a:latin typeface="HGP創英角ｺﾞｼｯｸUB" pitchFamily="50" charset="-128"/>
                <a:ea typeface="HGP創英角ｺﾞｼｯｸUB" pitchFamily="50" charset="-128"/>
              </a:rPr>
              <a:t>安全衛生推進者</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第</a:t>
            </a:r>
            <a:r>
              <a:rPr lang="en-US" altLang="ja-JP" sz="1600" dirty="0">
                <a:latin typeface="HGP創英角ｺﾞｼｯｸUB" pitchFamily="50" charset="-128"/>
                <a:ea typeface="HGP創英角ｺﾞｼｯｸUB" pitchFamily="50" charset="-128"/>
              </a:rPr>
              <a:t>8</a:t>
            </a:r>
            <a:r>
              <a:rPr lang="ja-JP" altLang="en-US" sz="1600" dirty="0">
                <a:latin typeface="HGP創英角ｺﾞｼｯｸUB" pitchFamily="50" charset="-128"/>
                <a:ea typeface="HGP創英角ｺﾞｼｯｸUB" pitchFamily="50" charset="-128"/>
              </a:rPr>
              <a:t>条</a:t>
            </a:r>
            <a:r>
              <a:rPr lang="en-US" altLang="ja-JP" sz="1600" dirty="0">
                <a:latin typeface="HGP創英角ｺﾞｼｯｸUB" pitchFamily="50" charset="-128"/>
                <a:ea typeface="HGP創英角ｺﾞｼｯｸUB" pitchFamily="50" charset="-128"/>
              </a:rPr>
              <a:t>)</a:t>
            </a:r>
          </a:p>
        </p:txBody>
      </p:sp>
      <p:sp>
        <p:nvSpPr>
          <p:cNvPr id="11280" name="Text Box 24"/>
          <p:cNvSpPr txBox="1">
            <a:spLocks noChangeArrowheads="1"/>
          </p:cNvSpPr>
          <p:nvPr/>
        </p:nvSpPr>
        <p:spPr bwMode="auto">
          <a:xfrm>
            <a:off x="179388" y="5408613"/>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⑥ </a:t>
            </a:r>
            <a:r>
              <a:rPr lang="ja-JP" altLang="en-US" sz="2000" dirty="0">
                <a:latin typeface="HGP創英角ｺﾞｼｯｸUB" pitchFamily="50" charset="-128"/>
                <a:ea typeface="HGP創英角ｺﾞｼｯｸUB" pitchFamily="50" charset="-128"/>
              </a:rPr>
              <a:t>安全衛生委員会</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第</a:t>
            </a:r>
            <a:r>
              <a:rPr lang="en-US" altLang="ja-JP" sz="1600" dirty="0">
                <a:latin typeface="HGP創英角ｺﾞｼｯｸUB" pitchFamily="50" charset="-128"/>
                <a:ea typeface="HGP創英角ｺﾞｼｯｸUB" pitchFamily="50" charset="-128"/>
              </a:rPr>
              <a:t>13</a:t>
            </a:r>
            <a:r>
              <a:rPr lang="ja-JP" altLang="en-US" sz="1600" dirty="0">
                <a:latin typeface="HGP創英角ｺﾞｼｯｸUB" pitchFamily="50" charset="-128"/>
                <a:ea typeface="HGP創英角ｺﾞｼｯｸUB" pitchFamily="50" charset="-128"/>
              </a:rPr>
              <a:t>条</a:t>
            </a:r>
            <a:r>
              <a:rPr lang="en-US" altLang="ja-JP" sz="1600" dirty="0">
                <a:latin typeface="HGP創英角ｺﾞｼｯｸUB" pitchFamily="50" charset="-128"/>
                <a:ea typeface="HGP創英角ｺﾞｼｯｸUB" pitchFamily="50" charset="-128"/>
              </a:rPr>
              <a:t>)</a:t>
            </a:r>
          </a:p>
        </p:txBody>
      </p:sp>
      <p:grpSp>
        <p:nvGrpSpPr>
          <p:cNvPr id="17" name="Group 41"/>
          <p:cNvGrpSpPr>
            <a:grpSpLocks/>
          </p:cNvGrpSpPr>
          <p:nvPr/>
        </p:nvGrpSpPr>
        <p:grpSpPr bwMode="auto">
          <a:xfrm>
            <a:off x="4425950" y="4005263"/>
            <a:ext cx="4178300" cy="2413000"/>
            <a:chOff x="2471" y="2636"/>
            <a:chExt cx="2632" cy="1520"/>
          </a:xfrm>
          <a:noFill/>
        </p:grpSpPr>
        <p:sp>
          <p:nvSpPr>
            <p:cNvPr id="18" name="Oval 25"/>
            <p:cNvSpPr>
              <a:spLocks noChangeArrowheads="1"/>
            </p:cNvSpPr>
            <p:nvPr/>
          </p:nvSpPr>
          <p:spPr bwMode="auto">
            <a:xfrm>
              <a:off x="2472" y="2636"/>
              <a:ext cx="2631" cy="318"/>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ja-JP" altLang="en-US" sz="2000" b="1" dirty="0">
                  <a:latin typeface="HGP創英角ｺﾞｼｯｸUB" panose="020B0900000000000000" pitchFamily="50" charset="-128"/>
                  <a:ea typeface="HGP創英角ｺﾞｼｯｸUB" panose="020B0900000000000000" pitchFamily="50" charset="-128"/>
                </a:rPr>
                <a:t>あなたの事業場の労働者数は？</a:t>
              </a:r>
            </a:p>
          </p:txBody>
        </p:sp>
        <p:sp>
          <p:nvSpPr>
            <p:cNvPr id="19" name="Text Box 27"/>
            <p:cNvSpPr txBox="1">
              <a:spLocks noChangeArrowheads="1"/>
            </p:cNvSpPr>
            <p:nvPr/>
          </p:nvSpPr>
          <p:spPr bwMode="auto">
            <a:xfrm>
              <a:off x="3515" y="3090"/>
              <a:ext cx="544"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auto">
                <a:spcBef>
                  <a:spcPct val="50000"/>
                </a:spcBef>
                <a:spcAft>
                  <a:spcPts val="0"/>
                </a:spcAft>
                <a:defRPr/>
              </a:pPr>
              <a:r>
                <a:rPr lang="en-US" altLang="ja-JP" b="1" dirty="0">
                  <a:latin typeface="HGP創英角ｺﾞｼｯｸUB" panose="020B0900000000000000" pitchFamily="50" charset="-128"/>
                  <a:ea typeface="HGP創英角ｺﾞｼｯｸUB" panose="020B0900000000000000" pitchFamily="50" charset="-128"/>
                </a:rPr>
                <a:t>57</a:t>
              </a:r>
              <a:r>
                <a:rPr lang="ja-JP" altLang="en-US" b="1" dirty="0">
                  <a:latin typeface="HGP創英角ｺﾞｼｯｸUB" panose="020B0900000000000000" pitchFamily="50" charset="-128"/>
                  <a:ea typeface="HGP創英角ｺﾞｼｯｸUB" panose="020B0900000000000000" pitchFamily="50" charset="-128"/>
                </a:rPr>
                <a:t>人</a:t>
              </a:r>
            </a:p>
          </p:txBody>
        </p:sp>
        <p:sp>
          <p:nvSpPr>
            <p:cNvPr id="20" name="Oval 29"/>
            <p:cNvSpPr>
              <a:spLocks noChangeArrowheads="1"/>
            </p:cNvSpPr>
            <p:nvPr/>
          </p:nvSpPr>
          <p:spPr bwMode="auto">
            <a:xfrm>
              <a:off x="2834" y="3498"/>
              <a:ext cx="1906" cy="227"/>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en-US" altLang="ja-JP" b="1" dirty="0">
                  <a:latin typeface="HGP創英角ｺﾞｼｯｸUB" panose="020B0900000000000000" pitchFamily="50" charset="-128"/>
                  <a:ea typeface="HGP創英角ｺﾞｼｯｸUB" panose="020B0900000000000000" pitchFamily="50" charset="-128"/>
                </a:rPr>
                <a:t>②</a:t>
              </a:r>
              <a:r>
                <a:rPr lang="ja-JP" altLang="en-US" b="1" dirty="0" err="1">
                  <a:latin typeface="HGP創英角ｺﾞｼｯｸUB" panose="020B0900000000000000" pitchFamily="50" charset="-128"/>
                  <a:ea typeface="HGP創英角ｺﾞｼｯｸUB" panose="020B0900000000000000" pitchFamily="50" charset="-128"/>
                </a:rPr>
                <a:t>、</a:t>
              </a:r>
              <a:r>
                <a:rPr lang="ja-JP" altLang="en-US" b="1" dirty="0">
                  <a:latin typeface="HGP創英角ｺﾞｼｯｸUB" panose="020B0900000000000000" pitchFamily="50" charset="-128"/>
                  <a:ea typeface="HGP創英角ｺﾞｼｯｸUB" panose="020B0900000000000000" pitchFamily="50" charset="-128"/>
                </a:rPr>
                <a:t>③、⑤、⑥が必要</a:t>
              </a:r>
            </a:p>
          </p:txBody>
        </p:sp>
        <p:sp>
          <p:nvSpPr>
            <p:cNvPr id="21" name="AutoShape 30"/>
            <p:cNvSpPr>
              <a:spLocks noChangeArrowheads="1"/>
            </p:cNvSpPr>
            <p:nvPr/>
          </p:nvSpPr>
          <p:spPr bwMode="auto">
            <a:xfrm rot="5400000">
              <a:off x="3696" y="2909"/>
              <a:ext cx="181" cy="272"/>
            </a:xfrm>
            <a:prstGeom prst="rightArrow">
              <a:avLst>
                <a:gd name="adj1" fmla="val 50000"/>
                <a:gd name="adj2" fmla="val 45856"/>
              </a:avLst>
            </a:prstGeom>
            <a:solidFill>
              <a:schemeClr val="accent5"/>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2" name="AutoShape 31"/>
            <p:cNvSpPr>
              <a:spLocks noChangeArrowheads="1"/>
            </p:cNvSpPr>
            <p:nvPr/>
          </p:nvSpPr>
          <p:spPr bwMode="auto">
            <a:xfrm rot="5400000">
              <a:off x="3696" y="3272"/>
              <a:ext cx="181" cy="272"/>
            </a:xfrm>
            <a:prstGeom prst="rightArrow">
              <a:avLst>
                <a:gd name="adj1" fmla="val 50000"/>
                <a:gd name="adj2" fmla="val 45856"/>
              </a:avLst>
            </a:prstGeom>
            <a:solidFill>
              <a:schemeClr val="accent5"/>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3" name="AutoShape 32"/>
            <p:cNvSpPr>
              <a:spLocks noChangeArrowheads="1"/>
            </p:cNvSpPr>
            <p:nvPr/>
          </p:nvSpPr>
          <p:spPr bwMode="auto">
            <a:xfrm rot="5400000">
              <a:off x="3696" y="3680"/>
              <a:ext cx="181" cy="272"/>
            </a:xfrm>
            <a:prstGeom prst="rightArrow">
              <a:avLst>
                <a:gd name="adj1" fmla="val 50000"/>
                <a:gd name="adj2" fmla="val 45856"/>
              </a:avLst>
            </a:prstGeom>
            <a:solidFill>
              <a:schemeClr val="accent5"/>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4" name="Text Box 33"/>
            <p:cNvSpPr txBox="1">
              <a:spLocks noChangeArrowheads="1"/>
            </p:cNvSpPr>
            <p:nvPr/>
          </p:nvSpPr>
          <p:spPr bwMode="auto">
            <a:xfrm>
              <a:off x="2471" y="3906"/>
              <a:ext cx="2631" cy="25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ct val="50000"/>
                </a:spcBef>
                <a:spcAft>
                  <a:spcPts val="0"/>
                </a:spcAft>
                <a:defRPr/>
              </a:pPr>
              <a:r>
                <a:rPr lang="ja-JP" altLang="en-US" sz="2000" b="1">
                  <a:latin typeface="HGP創英角ｺﾞｼｯｸUB" panose="020B0900000000000000" pitchFamily="50" charset="-128"/>
                  <a:ea typeface="HGP創英角ｺﾞｼｯｸUB" panose="020B0900000000000000" pitchFamily="50" charset="-128"/>
                </a:rPr>
                <a:t>関連する</a:t>
              </a:r>
              <a:r>
                <a:rPr lang="en-US" altLang="ja-JP" sz="2000" b="1">
                  <a:latin typeface="HGP創英角ｺﾞｼｯｸUB" panose="020B0900000000000000" pitchFamily="50" charset="-128"/>
                  <a:ea typeface="HGP創英角ｺﾞｼｯｸUB" panose="020B0900000000000000" pitchFamily="50" charset="-128"/>
                </a:rPr>
                <a:t>｢</a:t>
              </a:r>
              <a:r>
                <a:rPr lang="ja-JP" altLang="en-US" sz="2000" b="1">
                  <a:latin typeface="HGP創英角ｺﾞｼｯｸUB" panose="020B0900000000000000" pitchFamily="50" charset="-128"/>
                  <a:ea typeface="HGP創英角ｺﾞｼｯｸUB" panose="020B0900000000000000" pitchFamily="50" charset="-128"/>
                </a:rPr>
                <a:t>条文</a:t>
              </a:r>
              <a:r>
                <a:rPr lang="en-US" altLang="ja-JP" sz="2000" b="1">
                  <a:latin typeface="HGP創英角ｺﾞｼｯｸUB" panose="020B0900000000000000" pitchFamily="50" charset="-128"/>
                  <a:ea typeface="HGP創英角ｺﾞｼｯｸUB" panose="020B0900000000000000" pitchFamily="50" charset="-128"/>
                </a:rPr>
                <a:t>｣</a:t>
              </a:r>
              <a:r>
                <a:rPr lang="ja-JP" altLang="en-US" sz="2000" b="1">
                  <a:latin typeface="HGP創英角ｺﾞｼｯｸUB" panose="020B0900000000000000" pitchFamily="50" charset="-128"/>
                  <a:ea typeface="HGP創英角ｺﾞｼｯｸUB" panose="020B0900000000000000" pitchFamily="50" charset="-128"/>
                </a:rPr>
                <a:t>･</a:t>
              </a:r>
              <a:r>
                <a:rPr lang="en-US" altLang="ja-JP" sz="2000" b="1">
                  <a:latin typeface="HGP創英角ｺﾞｼｯｸUB" panose="020B0900000000000000" pitchFamily="50" charset="-128"/>
                  <a:ea typeface="HGP創英角ｺﾞｼｯｸUB" panose="020B0900000000000000" pitchFamily="50" charset="-128"/>
                </a:rPr>
                <a:t>｢</a:t>
              </a:r>
              <a:r>
                <a:rPr lang="ja-JP" altLang="en-US" sz="2000" b="1">
                  <a:latin typeface="HGP創英角ｺﾞｼｯｸUB" panose="020B0900000000000000" pitchFamily="50" charset="-128"/>
                  <a:ea typeface="HGP創英角ｺﾞｼｯｸUB" panose="020B0900000000000000" pitchFamily="50" charset="-128"/>
                </a:rPr>
                <a:t>解説</a:t>
              </a:r>
              <a:r>
                <a:rPr lang="en-US" altLang="ja-JP" sz="2000" b="1">
                  <a:latin typeface="HGP創英角ｺﾞｼｯｸUB" panose="020B0900000000000000" pitchFamily="50" charset="-128"/>
                  <a:ea typeface="HGP創英角ｺﾞｼｯｸUB" panose="020B0900000000000000" pitchFamily="50" charset="-128"/>
                </a:rPr>
                <a:t>｣</a:t>
              </a:r>
              <a:r>
                <a:rPr lang="ja-JP" altLang="en-US" sz="2000" b="1">
                  <a:latin typeface="HGP創英角ｺﾞｼｯｸUB" panose="020B0900000000000000" pitchFamily="50" charset="-128"/>
                  <a:ea typeface="HGP創英角ｺﾞｼｯｸUB" panose="020B0900000000000000" pitchFamily="50" charset="-128"/>
                </a:rPr>
                <a:t>のみ抽出</a:t>
              </a:r>
            </a:p>
          </p:txBody>
        </p:sp>
      </p:grpSp>
      <p:sp>
        <p:nvSpPr>
          <p:cNvPr id="25" name="Text Box 38"/>
          <p:cNvSpPr txBox="1">
            <a:spLocks noChangeArrowheads="1"/>
          </p:cNvSpPr>
          <p:nvPr/>
        </p:nvSpPr>
        <p:spPr bwMode="auto">
          <a:xfrm>
            <a:off x="5219700" y="1773238"/>
            <a:ext cx="3673475" cy="369887"/>
          </a:xfrm>
          <a:prstGeom prst="rect">
            <a:avLst/>
          </a:prstGeom>
          <a:noFill/>
          <a:ln w="38100">
            <a:solidFill>
              <a:schemeClr val="accent5"/>
            </a:solidFill>
            <a:miter lim="800000"/>
            <a:headEnd/>
            <a:tailEnd/>
          </a:ln>
          <a:effectLst/>
        </p:spPr>
        <p:txBody>
          <a:bodyPr anchor="ctr">
            <a:spAutoFit/>
          </a:bodyPr>
          <a:lstStyle/>
          <a:p>
            <a:pPr algn="ctr" fontAlgn="auto">
              <a:spcBef>
                <a:spcPct val="5000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rPr>
              <a:t>（第</a:t>
            </a:r>
            <a:r>
              <a:rPr lang="en-US" altLang="ja-JP" dirty="0">
                <a:latin typeface="HGP創英角ｺﾞｼｯｸUB" panose="020B0900000000000000" pitchFamily="50" charset="-128"/>
                <a:ea typeface="HGP創英角ｺﾞｼｯｸUB" panose="020B0900000000000000" pitchFamily="50" charset="-128"/>
              </a:rPr>
              <a:t>2</a:t>
            </a:r>
            <a:r>
              <a:rPr lang="ja-JP" altLang="en-US" dirty="0">
                <a:latin typeface="HGP創英角ｺﾞｼｯｸUB" panose="020B0900000000000000" pitchFamily="50" charset="-128"/>
                <a:ea typeface="HGP創英角ｺﾞｼｯｸUB" panose="020B0900000000000000" pitchFamily="50" charset="-128"/>
              </a:rPr>
              <a:t>章 第</a:t>
            </a:r>
            <a:r>
              <a:rPr lang="en-US" altLang="ja-JP" dirty="0">
                <a:latin typeface="HGP創英角ｺﾞｼｯｸUB" panose="020B0900000000000000" pitchFamily="50" charset="-128"/>
                <a:ea typeface="HGP創英角ｺﾞｼｯｸUB" panose="020B0900000000000000" pitchFamily="50" charset="-128"/>
              </a:rPr>
              <a:t>5</a:t>
            </a:r>
            <a:r>
              <a:rPr lang="ja-JP" altLang="en-US" dirty="0">
                <a:latin typeface="HGP創英角ｺﾞｼｯｸUB" panose="020B0900000000000000" pitchFamily="50" charset="-128"/>
                <a:ea typeface="HGP創英角ｺﾞｼｯｸUB" panose="020B0900000000000000" pitchFamily="50" charset="-128"/>
              </a:rPr>
              <a:t>条～第</a:t>
            </a:r>
            <a:r>
              <a:rPr lang="en-US" altLang="ja-JP" dirty="0">
                <a:latin typeface="HGP創英角ｺﾞｼｯｸUB" panose="020B0900000000000000" pitchFamily="50" charset="-128"/>
                <a:ea typeface="HGP創英角ｺﾞｼｯｸUB" panose="020B0900000000000000" pitchFamily="50" charset="-128"/>
              </a:rPr>
              <a:t>11</a:t>
            </a:r>
            <a:r>
              <a:rPr lang="ja-JP" altLang="en-US" dirty="0">
                <a:latin typeface="HGP創英角ｺﾞｼｯｸUB" panose="020B0900000000000000" pitchFamily="50" charset="-128"/>
                <a:ea typeface="HGP創英角ｺﾞｼｯｸUB" panose="020B0900000000000000" pitchFamily="50" charset="-128"/>
              </a:rPr>
              <a:t>条、第</a:t>
            </a:r>
            <a:r>
              <a:rPr lang="en-US" altLang="ja-JP" dirty="0">
                <a:latin typeface="HGP創英角ｺﾞｼｯｸUB" panose="020B0900000000000000" pitchFamily="50" charset="-128"/>
                <a:ea typeface="HGP創英角ｺﾞｼｯｸUB" panose="020B0900000000000000" pitchFamily="50" charset="-128"/>
              </a:rPr>
              <a:t>13</a:t>
            </a:r>
            <a:r>
              <a:rPr lang="ja-JP" altLang="en-US" dirty="0">
                <a:latin typeface="HGP創英角ｺﾞｼｯｸUB" panose="020B0900000000000000" pitchFamily="50" charset="-128"/>
                <a:ea typeface="HGP創英角ｺﾞｼｯｸUB" panose="020B0900000000000000" pitchFamily="50" charset="-128"/>
              </a:rPr>
              <a:t>条）</a:t>
            </a:r>
          </a:p>
        </p:txBody>
      </p:sp>
      <p:sp>
        <p:nvSpPr>
          <p:cNvPr id="26" name="AutoShape 40"/>
          <p:cNvSpPr>
            <a:spLocks noChangeArrowheads="1"/>
          </p:cNvSpPr>
          <p:nvPr/>
        </p:nvSpPr>
        <p:spPr bwMode="auto">
          <a:xfrm>
            <a:off x="3995738" y="3500438"/>
            <a:ext cx="1008062" cy="288925"/>
          </a:xfrm>
          <a:prstGeom prst="curvedDownArrow">
            <a:avLst>
              <a:gd name="adj1" fmla="val 69780"/>
              <a:gd name="adj2" fmla="val 139560"/>
              <a:gd name="adj3" fmla="val 33333"/>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27" name="AutoShape 42"/>
          <p:cNvSpPr>
            <a:spLocks noChangeArrowheads="1"/>
          </p:cNvSpPr>
          <p:nvPr/>
        </p:nvSpPr>
        <p:spPr bwMode="auto">
          <a:xfrm>
            <a:off x="4356100" y="3933825"/>
            <a:ext cx="4248150" cy="2663825"/>
          </a:xfrm>
          <a:prstGeom prst="roundRect">
            <a:avLst>
              <a:gd name="adj" fmla="val 16667"/>
            </a:avLst>
          </a:prstGeom>
          <a:noFill/>
          <a:ln w="38100">
            <a:solidFill>
              <a:schemeClr val="accent5"/>
            </a:solidFill>
            <a:round/>
            <a:headEnd/>
            <a:tailEnd/>
          </a:ln>
          <a:effectLst/>
        </p:spPr>
        <p:txBody>
          <a:bodyPr wrap="none" anchor="ctr"/>
          <a:lstStyle/>
          <a:p>
            <a:pPr algn="ctr" fontAlgn="auto">
              <a:spcBef>
                <a:spcPts val="0"/>
              </a:spcBef>
              <a:spcAft>
                <a:spcPts val="0"/>
              </a:spcAft>
              <a:defRPr/>
            </a:pPr>
            <a:endParaRPr lang="ja-JP" altLang="ja-JP">
              <a:solidFill>
                <a:schemeClr val="bg1"/>
              </a:solidFill>
              <a:latin typeface="+mn-lt"/>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「モデル安全衛生規程」の活用方法</a:t>
            </a:r>
          </a:p>
        </p:txBody>
      </p:sp>
      <p:sp>
        <p:nvSpPr>
          <p:cNvPr id="4" name="AutoShape 5"/>
          <p:cNvSpPr>
            <a:spLocks noChangeArrowheads="1"/>
          </p:cNvSpPr>
          <p:nvPr/>
        </p:nvSpPr>
        <p:spPr bwMode="auto">
          <a:xfrm>
            <a:off x="1547813" y="1628775"/>
            <a:ext cx="4464050" cy="576263"/>
          </a:xfrm>
          <a:prstGeom prst="roundRect">
            <a:avLst>
              <a:gd name="adj" fmla="val 16667"/>
            </a:avLst>
          </a:prstGeom>
          <a:solidFill>
            <a:schemeClr val="accent5"/>
          </a:solidFill>
          <a:ln w="9525">
            <a:noFill/>
            <a:round/>
            <a:headEnd/>
            <a:tailEnd/>
          </a:ln>
          <a:effectLst/>
        </p:spPr>
        <p:txBody>
          <a:bodyPr anchor="ctr"/>
          <a:lstStyle/>
          <a:p>
            <a:pPr algn="ctr" fontAlgn="auto">
              <a:spcBef>
                <a:spcPts val="0"/>
              </a:spcBef>
              <a:spcAft>
                <a:spcPts val="0"/>
              </a:spcAft>
              <a:buFont typeface="Wingdings" pitchFamily="2" charset="2"/>
              <a:buNone/>
              <a:defRPr/>
            </a:pPr>
            <a:r>
              <a:rPr lang="ja-JP" altLang="en-US" sz="2400" dirty="0">
                <a:latin typeface="HGP創英角ｺﾞｼｯｸUB" panose="020B0900000000000000" pitchFamily="50" charset="-128"/>
                <a:ea typeface="HGP創英角ｺﾞｼｯｸUB" panose="020B0900000000000000" pitchFamily="50" charset="-128"/>
              </a:rPr>
              <a:t>安全衛生教育（特別教育等）</a:t>
            </a:r>
          </a:p>
        </p:txBody>
      </p:sp>
      <p:sp>
        <p:nvSpPr>
          <p:cNvPr id="12292" name="Text Box 6"/>
          <p:cNvSpPr txBox="1">
            <a:spLocks noChangeArrowheads="1"/>
          </p:cNvSpPr>
          <p:nvPr/>
        </p:nvSpPr>
        <p:spPr bwMode="auto">
          <a:xfrm>
            <a:off x="250825" y="177323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例えば</a:t>
            </a:r>
            <a:r>
              <a:rPr lang="en-US" altLang="ja-JP" sz="2000">
                <a:latin typeface="HGP創英角ｺﾞｼｯｸUB" pitchFamily="50" charset="-128"/>
                <a:ea typeface="HGP創英角ｺﾞｼｯｸUB" pitchFamily="50" charset="-128"/>
              </a:rPr>
              <a:t>､､､</a:t>
            </a:r>
          </a:p>
        </p:txBody>
      </p:sp>
      <p:sp>
        <p:nvSpPr>
          <p:cNvPr id="12293" name="Text Box 7"/>
          <p:cNvSpPr txBox="1">
            <a:spLocks noChangeArrowheads="1"/>
          </p:cNvSpPr>
          <p:nvPr/>
        </p:nvSpPr>
        <p:spPr bwMode="auto">
          <a:xfrm>
            <a:off x="5075238" y="2630488"/>
            <a:ext cx="3889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1800">
                <a:solidFill>
                  <a:srgbClr val="FF0000"/>
                </a:solidFill>
                <a:latin typeface="HGP創英角ｺﾞｼｯｸUB" pitchFamily="50" charset="-128"/>
                <a:ea typeface="HGP創英角ｺﾞｼｯｸUB" pitchFamily="50" charset="-128"/>
              </a:rPr>
              <a:t>→ </a:t>
            </a:r>
            <a:r>
              <a:rPr lang="ja-JP" altLang="en-US" sz="1800">
                <a:solidFill>
                  <a:srgbClr val="FF0000"/>
                </a:solidFill>
                <a:latin typeface="HGP創英角ｺﾞｼｯｸUB" pitchFamily="50" charset="-128"/>
                <a:ea typeface="HGP創英角ｺﾞｼｯｸUB" pitchFamily="50" charset="-128"/>
              </a:rPr>
              <a:t>産廃処理に係わる種類は</a:t>
            </a:r>
            <a:r>
              <a:rPr lang="en-US" altLang="ja-JP" sz="1800">
                <a:solidFill>
                  <a:srgbClr val="FF0000"/>
                </a:solidFill>
                <a:latin typeface="HGP創英角ｺﾞｼｯｸUB" pitchFamily="50" charset="-128"/>
                <a:ea typeface="HGP創英角ｺﾞｼｯｸUB" pitchFamily="50" charset="-128"/>
              </a:rPr>
              <a:t>20</a:t>
            </a:r>
            <a:r>
              <a:rPr lang="ja-JP" altLang="en-US" sz="1800">
                <a:solidFill>
                  <a:srgbClr val="FF0000"/>
                </a:solidFill>
                <a:latin typeface="HGP創英角ｺﾞｼｯｸUB" pitchFamily="50" charset="-128"/>
                <a:ea typeface="HGP創英角ｺﾞｼｯｸUB" pitchFamily="50" charset="-128"/>
              </a:rPr>
              <a:t>程度</a:t>
            </a:r>
          </a:p>
        </p:txBody>
      </p:sp>
      <p:sp>
        <p:nvSpPr>
          <p:cNvPr id="12294" name="Text Box 8"/>
          <p:cNvSpPr txBox="1">
            <a:spLocks noChangeArrowheads="1"/>
          </p:cNvSpPr>
          <p:nvPr/>
        </p:nvSpPr>
        <p:spPr bwMode="auto">
          <a:xfrm>
            <a:off x="250825" y="2276475"/>
            <a:ext cx="871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自社の業務内容を勘案し、法定の項目より抽出する。</a:t>
            </a:r>
          </a:p>
        </p:txBody>
      </p:sp>
      <p:sp>
        <p:nvSpPr>
          <p:cNvPr id="12295" name="Text Box 9"/>
          <p:cNvSpPr txBox="1">
            <a:spLocks noChangeArrowheads="1"/>
          </p:cNvSpPr>
          <p:nvPr/>
        </p:nvSpPr>
        <p:spPr bwMode="auto">
          <a:xfrm>
            <a:off x="6084888" y="1773238"/>
            <a:ext cx="71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は、</a:t>
            </a:r>
          </a:p>
        </p:txBody>
      </p:sp>
      <p:sp>
        <p:nvSpPr>
          <p:cNvPr id="9" name="Text Box 27"/>
          <p:cNvSpPr txBox="1">
            <a:spLocks noChangeArrowheads="1"/>
          </p:cNvSpPr>
          <p:nvPr/>
        </p:nvSpPr>
        <p:spPr bwMode="auto">
          <a:xfrm>
            <a:off x="6732588" y="1773238"/>
            <a:ext cx="1944687" cy="369887"/>
          </a:xfrm>
          <a:prstGeom prst="rect">
            <a:avLst/>
          </a:prstGeom>
          <a:noFill/>
          <a:ln w="38100">
            <a:solidFill>
              <a:schemeClr val="accent5"/>
            </a:solidFill>
            <a:miter lim="800000"/>
            <a:headEnd/>
            <a:tailEnd/>
          </a:ln>
          <a:effectLst/>
        </p:spPr>
        <p:txBody>
          <a:bodyPr anchor="ctr">
            <a:spAutoFit/>
          </a:bodyPr>
          <a:lstStyle/>
          <a:p>
            <a:pPr algn="ctr" fontAlgn="auto">
              <a:spcBef>
                <a:spcPct val="50000"/>
              </a:spcBef>
              <a:spcAft>
                <a:spcPts val="0"/>
              </a:spcAft>
              <a:defRPr/>
            </a:pPr>
            <a:r>
              <a:rPr lang="ja-JP" altLang="en-US">
                <a:latin typeface="HGP創英角ｺﾞｼｯｸUB" panose="020B0900000000000000" pitchFamily="50" charset="-128"/>
                <a:ea typeface="HGP創英角ｺﾞｼｯｸUB" panose="020B0900000000000000" pitchFamily="50" charset="-128"/>
              </a:rPr>
              <a:t>（第</a:t>
            </a:r>
            <a:r>
              <a:rPr lang="en-US" altLang="ja-JP">
                <a:latin typeface="HGP創英角ｺﾞｼｯｸUB" panose="020B0900000000000000" pitchFamily="50" charset="-128"/>
                <a:ea typeface="HGP創英角ｺﾞｼｯｸUB" panose="020B0900000000000000" pitchFamily="50" charset="-128"/>
              </a:rPr>
              <a:t>3</a:t>
            </a:r>
            <a:r>
              <a:rPr lang="ja-JP" altLang="en-US">
                <a:latin typeface="HGP創英角ｺﾞｼｯｸUB" panose="020B0900000000000000" pitchFamily="50" charset="-128"/>
                <a:ea typeface="HGP創英角ｺﾞｼｯｸUB" panose="020B0900000000000000" pitchFamily="50" charset="-128"/>
              </a:rPr>
              <a:t>章 第</a:t>
            </a:r>
            <a:r>
              <a:rPr lang="en-US" altLang="ja-JP">
                <a:latin typeface="HGP創英角ｺﾞｼｯｸUB" panose="020B0900000000000000" pitchFamily="50" charset="-128"/>
                <a:ea typeface="HGP創英角ｺﾞｼｯｸUB" panose="020B0900000000000000" pitchFamily="50" charset="-128"/>
              </a:rPr>
              <a:t>15</a:t>
            </a:r>
            <a:r>
              <a:rPr lang="ja-JP" altLang="en-US">
                <a:latin typeface="HGP創英角ｺﾞｼｯｸUB" panose="020B0900000000000000" pitchFamily="50" charset="-128"/>
                <a:ea typeface="HGP創英角ｺﾞｼｯｸUB" panose="020B0900000000000000" pitchFamily="50" charset="-128"/>
              </a:rPr>
              <a:t>条）</a:t>
            </a:r>
          </a:p>
        </p:txBody>
      </p:sp>
      <p:sp>
        <p:nvSpPr>
          <p:cNvPr id="10" name="AutoShape 28"/>
          <p:cNvSpPr>
            <a:spLocks noChangeArrowheads="1"/>
          </p:cNvSpPr>
          <p:nvPr/>
        </p:nvSpPr>
        <p:spPr bwMode="auto">
          <a:xfrm>
            <a:off x="1547813" y="3355975"/>
            <a:ext cx="4464050" cy="576263"/>
          </a:xfrm>
          <a:prstGeom prst="roundRect">
            <a:avLst>
              <a:gd name="adj" fmla="val 16667"/>
            </a:avLst>
          </a:prstGeom>
          <a:solidFill>
            <a:schemeClr val="accent5"/>
          </a:solidFill>
          <a:ln w="9525">
            <a:noFill/>
            <a:round/>
            <a:headEnd/>
            <a:tailEnd/>
          </a:ln>
          <a:effectLst/>
        </p:spPr>
        <p:txBody>
          <a:bodyPr anchor="ctr"/>
          <a:lstStyle/>
          <a:p>
            <a:pPr algn="ctr" fontAlgn="auto">
              <a:spcBef>
                <a:spcPts val="0"/>
              </a:spcBef>
              <a:spcAft>
                <a:spcPts val="0"/>
              </a:spcAft>
              <a:buFont typeface="Wingdings" pitchFamily="2" charset="2"/>
              <a:buNone/>
              <a:defRPr/>
            </a:pPr>
            <a:r>
              <a:rPr lang="ja-JP" altLang="en-US" sz="2400">
                <a:latin typeface="HGP創英角ｺﾞｼｯｸUB" panose="020B0900000000000000" pitchFamily="50" charset="-128"/>
                <a:ea typeface="HGP創英角ｺﾞｼｯｸUB" panose="020B0900000000000000" pitchFamily="50" charset="-128"/>
              </a:rPr>
              <a:t>定期自主検査</a:t>
            </a:r>
          </a:p>
        </p:txBody>
      </p:sp>
      <p:sp>
        <p:nvSpPr>
          <p:cNvPr id="12298" name="Text Box 29"/>
          <p:cNvSpPr txBox="1">
            <a:spLocks noChangeArrowheads="1"/>
          </p:cNvSpPr>
          <p:nvPr/>
        </p:nvSpPr>
        <p:spPr bwMode="auto">
          <a:xfrm>
            <a:off x="250825" y="350043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例えば</a:t>
            </a:r>
            <a:r>
              <a:rPr lang="en-US" altLang="ja-JP" sz="2000">
                <a:latin typeface="HGP創英角ｺﾞｼｯｸUB" pitchFamily="50" charset="-128"/>
                <a:ea typeface="HGP創英角ｺﾞｼｯｸUB" pitchFamily="50" charset="-128"/>
              </a:rPr>
              <a:t>､､､</a:t>
            </a:r>
          </a:p>
        </p:txBody>
      </p:sp>
      <p:sp>
        <p:nvSpPr>
          <p:cNvPr id="12299" name="Text Box 30"/>
          <p:cNvSpPr txBox="1">
            <a:spLocks noChangeArrowheads="1"/>
          </p:cNvSpPr>
          <p:nvPr/>
        </p:nvSpPr>
        <p:spPr bwMode="auto">
          <a:xfrm>
            <a:off x="4140200" y="4357688"/>
            <a:ext cx="482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1800">
                <a:solidFill>
                  <a:srgbClr val="FF0000"/>
                </a:solidFill>
                <a:latin typeface="HGP創英角ｺﾞｼｯｸUB" pitchFamily="50" charset="-128"/>
                <a:ea typeface="HGP創英角ｺﾞｼｯｸUB" pitchFamily="50" charset="-128"/>
              </a:rPr>
              <a:t>→ </a:t>
            </a:r>
            <a:r>
              <a:rPr lang="ja-JP" altLang="en-US" sz="1800">
                <a:solidFill>
                  <a:srgbClr val="FF0000"/>
                </a:solidFill>
                <a:latin typeface="HGP創英角ｺﾞｼｯｸUB" pitchFamily="50" charset="-128"/>
                <a:ea typeface="HGP創英角ｺﾞｼｯｸUB" pitchFamily="50" charset="-128"/>
              </a:rPr>
              <a:t>産廃処理に係わる機械等の区分は</a:t>
            </a:r>
            <a:r>
              <a:rPr lang="en-US" altLang="ja-JP" sz="1800">
                <a:solidFill>
                  <a:srgbClr val="FF0000"/>
                </a:solidFill>
                <a:latin typeface="HGP創英角ｺﾞｼｯｸUB" pitchFamily="50" charset="-128"/>
                <a:ea typeface="HGP創英角ｺﾞｼｯｸUB" pitchFamily="50" charset="-128"/>
              </a:rPr>
              <a:t>20</a:t>
            </a:r>
            <a:r>
              <a:rPr lang="ja-JP" altLang="en-US" sz="1800">
                <a:solidFill>
                  <a:srgbClr val="FF0000"/>
                </a:solidFill>
                <a:latin typeface="HGP創英角ｺﾞｼｯｸUB" pitchFamily="50" charset="-128"/>
                <a:ea typeface="HGP創英角ｺﾞｼｯｸUB" pitchFamily="50" charset="-128"/>
              </a:rPr>
              <a:t>程度</a:t>
            </a:r>
          </a:p>
        </p:txBody>
      </p:sp>
      <p:sp>
        <p:nvSpPr>
          <p:cNvPr id="12300" name="Text Box 31"/>
          <p:cNvSpPr txBox="1">
            <a:spLocks noChangeArrowheads="1"/>
          </p:cNvSpPr>
          <p:nvPr/>
        </p:nvSpPr>
        <p:spPr bwMode="auto">
          <a:xfrm>
            <a:off x="250825" y="4003675"/>
            <a:ext cx="871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自社の機械・車両等を勘案し、法定の項目より抽出する。</a:t>
            </a:r>
          </a:p>
        </p:txBody>
      </p:sp>
      <p:sp>
        <p:nvSpPr>
          <p:cNvPr id="12301" name="Text Box 32"/>
          <p:cNvSpPr txBox="1">
            <a:spLocks noChangeArrowheads="1"/>
          </p:cNvSpPr>
          <p:nvPr/>
        </p:nvSpPr>
        <p:spPr bwMode="auto">
          <a:xfrm>
            <a:off x="6084888" y="3500438"/>
            <a:ext cx="71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は、</a:t>
            </a:r>
          </a:p>
        </p:txBody>
      </p:sp>
      <p:sp>
        <p:nvSpPr>
          <p:cNvPr id="15" name="Text Box 33"/>
          <p:cNvSpPr txBox="1">
            <a:spLocks noChangeArrowheads="1"/>
          </p:cNvSpPr>
          <p:nvPr/>
        </p:nvSpPr>
        <p:spPr bwMode="auto">
          <a:xfrm>
            <a:off x="6732588" y="3500438"/>
            <a:ext cx="1944687" cy="369887"/>
          </a:xfrm>
          <a:prstGeom prst="rect">
            <a:avLst/>
          </a:prstGeom>
          <a:noFill/>
          <a:ln w="38100">
            <a:solidFill>
              <a:schemeClr val="accent5"/>
            </a:solidFill>
            <a:miter lim="800000"/>
            <a:headEnd/>
            <a:tailEnd/>
          </a:ln>
          <a:effectLst/>
        </p:spPr>
        <p:txBody>
          <a:bodyPr anchor="ctr">
            <a:spAutoFit/>
          </a:bodyPr>
          <a:lstStyle/>
          <a:p>
            <a:pPr algn="ctr" fontAlgn="auto">
              <a:spcBef>
                <a:spcPct val="5000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rPr>
              <a:t>（第</a:t>
            </a:r>
            <a:r>
              <a:rPr lang="en-US" altLang="ja-JP" dirty="0">
                <a:latin typeface="HGP創英角ｺﾞｼｯｸUB" panose="020B0900000000000000" pitchFamily="50" charset="-128"/>
                <a:ea typeface="HGP創英角ｺﾞｼｯｸUB" panose="020B0900000000000000" pitchFamily="50" charset="-128"/>
              </a:rPr>
              <a:t>6</a:t>
            </a:r>
            <a:r>
              <a:rPr lang="ja-JP" altLang="en-US" dirty="0">
                <a:latin typeface="HGP創英角ｺﾞｼｯｸUB" panose="020B0900000000000000" pitchFamily="50" charset="-128"/>
                <a:ea typeface="HGP創英角ｺﾞｼｯｸUB" panose="020B0900000000000000" pitchFamily="50" charset="-128"/>
              </a:rPr>
              <a:t>章 第</a:t>
            </a:r>
            <a:r>
              <a:rPr lang="en-US" altLang="ja-JP" dirty="0">
                <a:latin typeface="HGP創英角ｺﾞｼｯｸUB" panose="020B0900000000000000" pitchFamily="50" charset="-128"/>
                <a:ea typeface="HGP創英角ｺﾞｼｯｸUB" panose="020B0900000000000000" pitchFamily="50" charset="-128"/>
              </a:rPr>
              <a:t>31</a:t>
            </a:r>
            <a:r>
              <a:rPr lang="ja-JP" altLang="en-US" dirty="0">
                <a:latin typeface="HGP創英角ｺﾞｼｯｸUB" panose="020B0900000000000000" pitchFamily="50" charset="-128"/>
                <a:ea typeface="HGP創英角ｺﾞｼｯｸUB" panose="020B0900000000000000" pitchFamily="50" charset="-128"/>
              </a:rPr>
              <a:t>条）</a:t>
            </a:r>
          </a:p>
        </p:txBody>
      </p:sp>
      <p:sp>
        <p:nvSpPr>
          <p:cNvPr id="16" name="AutoShape 34"/>
          <p:cNvSpPr>
            <a:spLocks noChangeArrowheads="1"/>
          </p:cNvSpPr>
          <p:nvPr/>
        </p:nvSpPr>
        <p:spPr bwMode="auto">
          <a:xfrm>
            <a:off x="1547813" y="5083175"/>
            <a:ext cx="4464050" cy="576263"/>
          </a:xfrm>
          <a:prstGeom prst="roundRect">
            <a:avLst>
              <a:gd name="adj" fmla="val 16667"/>
            </a:avLst>
          </a:prstGeom>
          <a:solidFill>
            <a:schemeClr val="accent5"/>
          </a:solidFill>
          <a:ln w="9525">
            <a:noFill/>
            <a:round/>
            <a:headEnd/>
            <a:tailEnd/>
          </a:ln>
          <a:effectLst/>
        </p:spPr>
        <p:txBody>
          <a:bodyPr anchor="ctr"/>
          <a:lstStyle/>
          <a:p>
            <a:pPr algn="ctr" fontAlgn="auto">
              <a:spcBef>
                <a:spcPts val="0"/>
              </a:spcBef>
              <a:spcAft>
                <a:spcPts val="0"/>
              </a:spcAft>
              <a:buFont typeface="Wingdings" pitchFamily="2" charset="2"/>
              <a:buNone/>
              <a:defRPr/>
            </a:pPr>
            <a:r>
              <a:rPr lang="ja-JP" altLang="en-US" sz="2400">
                <a:latin typeface="HGP創英角ｺﾞｼｯｸUB" panose="020B0900000000000000" pitchFamily="50" charset="-128"/>
                <a:ea typeface="HGP創英角ｺﾞｼｯｸUB" panose="020B0900000000000000" pitchFamily="50" charset="-128"/>
              </a:rPr>
              <a:t>中間処理業の安全衛生管理</a:t>
            </a:r>
          </a:p>
        </p:txBody>
      </p:sp>
      <p:sp>
        <p:nvSpPr>
          <p:cNvPr id="12304" name="Text Box 35"/>
          <p:cNvSpPr txBox="1">
            <a:spLocks noChangeArrowheads="1"/>
          </p:cNvSpPr>
          <p:nvPr/>
        </p:nvSpPr>
        <p:spPr bwMode="auto">
          <a:xfrm>
            <a:off x="250825" y="522763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例えば</a:t>
            </a:r>
            <a:r>
              <a:rPr lang="en-US" altLang="ja-JP" sz="2000">
                <a:latin typeface="HGP創英角ｺﾞｼｯｸUB" pitchFamily="50" charset="-128"/>
                <a:ea typeface="HGP創英角ｺﾞｼｯｸUB" pitchFamily="50" charset="-128"/>
              </a:rPr>
              <a:t>､､､</a:t>
            </a:r>
          </a:p>
        </p:txBody>
      </p:sp>
      <p:sp>
        <p:nvSpPr>
          <p:cNvPr id="12305" name="Text Box 36"/>
          <p:cNvSpPr txBox="1">
            <a:spLocks noChangeArrowheads="1"/>
          </p:cNvSpPr>
          <p:nvPr/>
        </p:nvSpPr>
        <p:spPr bwMode="auto">
          <a:xfrm>
            <a:off x="1401763" y="6157913"/>
            <a:ext cx="763428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1800">
                <a:solidFill>
                  <a:srgbClr val="FF0000"/>
                </a:solidFill>
                <a:latin typeface="HGP創英角ｺﾞｼｯｸUB" pitchFamily="50" charset="-128"/>
                <a:ea typeface="HGP創英角ｺﾞｼｯｸUB" pitchFamily="50" charset="-128"/>
              </a:rPr>
              <a:t>→ ｢</a:t>
            </a:r>
            <a:r>
              <a:rPr lang="ja-JP" altLang="en-US" sz="1800">
                <a:solidFill>
                  <a:srgbClr val="FF0000"/>
                </a:solidFill>
                <a:latin typeface="HGP創英角ｺﾞｼｯｸUB" pitchFamily="50" charset="-128"/>
                <a:ea typeface="HGP創英角ｺﾞｼｯｸUB" pitchFamily="50" charset="-128"/>
              </a:rPr>
              <a:t>選別</a:t>
            </a:r>
            <a:r>
              <a:rPr lang="en-US" altLang="ja-JP" sz="1800">
                <a:solidFill>
                  <a:srgbClr val="FF0000"/>
                </a:solidFill>
                <a:latin typeface="HGP創英角ｺﾞｼｯｸUB" pitchFamily="50" charset="-128"/>
                <a:ea typeface="HGP創英角ｺﾞｼｯｸUB" pitchFamily="50" charset="-128"/>
              </a:rPr>
              <a:t>｣､｢</a:t>
            </a:r>
            <a:r>
              <a:rPr lang="ja-JP" altLang="en-US" sz="1800">
                <a:solidFill>
                  <a:srgbClr val="FF0000"/>
                </a:solidFill>
                <a:latin typeface="HGP創英角ｺﾞｼｯｸUB" pitchFamily="50" charset="-128"/>
                <a:ea typeface="HGP創英角ｺﾞｼｯｸUB" pitchFamily="50" charset="-128"/>
              </a:rPr>
              <a:t>破砕</a:t>
            </a:r>
            <a:r>
              <a:rPr lang="en-US" altLang="ja-JP" sz="1800">
                <a:solidFill>
                  <a:srgbClr val="FF0000"/>
                </a:solidFill>
                <a:latin typeface="HGP創英角ｺﾞｼｯｸUB" pitchFamily="50" charset="-128"/>
                <a:ea typeface="HGP創英角ｺﾞｼｯｸUB" pitchFamily="50" charset="-128"/>
              </a:rPr>
              <a:t>｣､｢</a:t>
            </a:r>
            <a:r>
              <a:rPr lang="ja-JP" altLang="en-US" sz="1800">
                <a:solidFill>
                  <a:srgbClr val="FF0000"/>
                </a:solidFill>
                <a:latin typeface="HGP創英角ｺﾞｼｯｸUB" pitchFamily="50" charset="-128"/>
                <a:ea typeface="HGP創英角ｺﾞｼｯｸUB" pitchFamily="50" charset="-128"/>
              </a:rPr>
              <a:t>焼却</a:t>
            </a:r>
            <a:r>
              <a:rPr lang="en-US" altLang="ja-JP" sz="1800">
                <a:solidFill>
                  <a:srgbClr val="FF0000"/>
                </a:solidFill>
                <a:latin typeface="HGP創英角ｺﾞｼｯｸUB" pitchFamily="50" charset="-128"/>
                <a:ea typeface="HGP創英角ｺﾞｼｯｸUB" pitchFamily="50" charset="-128"/>
              </a:rPr>
              <a:t>｣､｢</a:t>
            </a:r>
            <a:r>
              <a:rPr lang="ja-JP" altLang="en-US" sz="1800">
                <a:solidFill>
                  <a:srgbClr val="FF0000"/>
                </a:solidFill>
                <a:latin typeface="HGP創英角ｺﾞｼｯｸUB" pitchFamily="50" charset="-128"/>
                <a:ea typeface="HGP創英角ｺﾞｼｯｸUB" pitchFamily="50" charset="-128"/>
              </a:rPr>
              <a:t>中和処理</a:t>
            </a:r>
            <a:r>
              <a:rPr lang="en-US" altLang="ja-JP" sz="1800">
                <a:solidFill>
                  <a:srgbClr val="FF0000"/>
                </a:solidFill>
                <a:latin typeface="HGP創英角ｺﾞｼｯｸUB" pitchFamily="50" charset="-128"/>
                <a:ea typeface="HGP創英角ｺﾞｼｯｸUB" pitchFamily="50" charset="-128"/>
              </a:rPr>
              <a:t>｣､｢</a:t>
            </a:r>
            <a:r>
              <a:rPr lang="ja-JP" altLang="en-US" sz="1800">
                <a:solidFill>
                  <a:srgbClr val="FF0000"/>
                </a:solidFill>
                <a:latin typeface="HGP創英角ｺﾞｼｯｸUB" pitchFamily="50" charset="-128"/>
                <a:ea typeface="HGP創英角ｺﾞｼｯｸUB" pitchFamily="50" charset="-128"/>
              </a:rPr>
              <a:t>乾燥処理</a:t>
            </a:r>
            <a:r>
              <a:rPr lang="en-US" altLang="ja-JP" sz="1800">
                <a:solidFill>
                  <a:srgbClr val="FF0000"/>
                </a:solidFill>
                <a:latin typeface="HGP創英角ｺﾞｼｯｸUB" pitchFamily="50" charset="-128"/>
                <a:ea typeface="HGP創英角ｺﾞｼｯｸUB" pitchFamily="50" charset="-128"/>
              </a:rPr>
              <a:t>｣､｢</a:t>
            </a:r>
            <a:r>
              <a:rPr lang="ja-JP" altLang="en-US" sz="1800">
                <a:solidFill>
                  <a:srgbClr val="FF0000"/>
                </a:solidFill>
                <a:latin typeface="HGP創英角ｺﾞｼｯｸUB" pitchFamily="50" charset="-128"/>
                <a:ea typeface="HGP創英角ｺﾞｼｯｸUB" pitchFamily="50" charset="-128"/>
              </a:rPr>
              <a:t>感染性廃棄物処理</a:t>
            </a:r>
            <a:r>
              <a:rPr lang="en-US" altLang="ja-JP" sz="1800">
                <a:solidFill>
                  <a:srgbClr val="FF0000"/>
                </a:solidFill>
                <a:latin typeface="HGP創英角ｺﾞｼｯｸUB" pitchFamily="50" charset="-128"/>
                <a:ea typeface="HGP創英角ｺﾞｼｯｸUB" pitchFamily="50" charset="-128"/>
              </a:rPr>
              <a:t>｣､</a:t>
            </a:r>
          </a:p>
        </p:txBody>
      </p:sp>
      <p:sp>
        <p:nvSpPr>
          <p:cNvPr id="12306" name="Text Box 37"/>
          <p:cNvSpPr txBox="1">
            <a:spLocks noChangeArrowheads="1"/>
          </p:cNvSpPr>
          <p:nvPr/>
        </p:nvSpPr>
        <p:spPr bwMode="auto">
          <a:xfrm>
            <a:off x="250825" y="5730875"/>
            <a:ext cx="907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自社中間処理の種類･作業を勘案し、該当箇所を抽出･補完する。</a:t>
            </a:r>
          </a:p>
        </p:txBody>
      </p:sp>
      <p:sp>
        <p:nvSpPr>
          <p:cNvPr id="12307" name="Text Box 38"/>
          <p:cNvSpPr txBox="1">
            <a:spLocks noChangeArrowheads="1"/>
          </p:cNvSpPr>
          <p:nvPr/>
        </p:nvSpPr>
        <p:spPr bwMode="auto">
          <a:xfrm>
            <a:off x="6084888" y="5227638"/>
            <a:ext cx="71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latin typeface="HGP創英角ｺﾞｼｯｸUB" pitchFamily="50" charset="-128"/>
                <a:ea typeface="HGP創英角ｺﾞｼｯｸUB" pitchFamily="50" charset="-128"/>
              </a:rPr>
              <a:t>は、</a:t>
            </a:r>
          </a:p>
        </p:txBody>
      </p:sp>
      <p:sp>
        <p:nvSpPr>
          <p:cNvPr id="21" name="Text Box 39"/>
          <p:cNvSpPr txBox="1">
            <a:spLocks noChangeArrowheads="1"/>
          </p:cNvSpPr>
          <p:nvPr/>
        </p:nvSpPr>
        <p:spPr bwMode="auto">
          <a:xfrm>
            <a:off x="6732588" y="5227638"/>
            <a:ext cx="1944687" cy="369887"/>
          </a:xfrm>
          <a:prstGeom prst="rect">
            <a:avLst/>
          </a:prstGeom>
          <a:noFill/>
          <a:ln w="38100">
            <a:solidFill>
              <a:schemeClr val="accent5"/>
            </a:solidFill>
            <a:miter lim="800000"/>
            <a:headEnd/>
            <a:tailEnd/>
          </a:ln>
          <a:effectLst/>
        </p:spPr>
        <p:txBody>
          <a:bodyPr anchor="ctr">
            <a:spAutoFit/>
          </a:bodyPr>
          <a:lstStyle/>
          <a:p>
            <a:pPr algn="ctr" fontAlgn="auto">
              <a:spcBef>
                <a:spcPct val="5000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rPr>
              <a:t>（第</a:t>
            </a:r>
            <a:r>
              <a:rPr lang="en-US" altLang="ja-JP" dirty="0">
                <a:latin typeface="HGP創英角ｺﾞｼｯｸUB" panose="020B0900000000000000" pitchFamily="50" charset="-128"/>
                <a:ea typeface="HGP創英角ｺﾞｼｯｸUB" panose="020B0900000000000000" pitchFamily="50" charset="-128"/>
              </a:rPr>
              <a:t>8</a:t>
            </a:r>
            <a:r>
              <a:rPr lang="ja-JP" altLang="en-US" dirty="0">
                <a:latin typeface="HGP創英角ｺﾞｼｯｸUB" panose="020B0900000000000000" pitchFamily="50" charset="-128"/>
                <a:ea typeface="HGP創英角ｺﾞｼｯｸUB" panose="020B0900000000000000" pitchFamily="50" charset="-128"/>
              </a:rPr>
              <a:t>章 第</a:t>
            </a:r>
            <a:r>
              <a:rPr lang="en-US" altLang="ja-JP" dirty="0">
                <a:latin typeface="HGP創英角ｺﾞｼｯｸUB" panose="020B0900000000000000" pitchFamily="50" charset="-128"/>
                <a:ea typeface="HGP創英角ｺﾞｼｯｸUB" panose="020B0900000000000000" pitchFamily="50" charset="-128"/>
              </a:rPr>
              <a:t>2</a:t>
            </a:r>
            <a:r>
              <a:rPr lang="ja-JP" altLang="en-US" dirty="0">
                <a:latin typeface="HGP創英角ｺﾞｼｯｸUB" panose="020B0900000000000000" pitchFamily="50" charset="-128"/>
                <a:ea typeface="HGP創英角ｺﾞｼｯｸUB" panose="020B0900000000000000" pitchFamily="50" charset="-128"/>
              </a:rPr>
              <a:t>節）</a:t>
            </a:r>
          </a:p>
        </p:txBody>
      </p:sp>
      <p:sp>
        <p:nvSpPr>
          <p:cNvPr id="12309" name="Text Box 40"/>
          <p:cNvSpPr txBox="1">
            <a:spLocks noChangeArrowheads="1"/>
          </p:cNvSpPr>
          <p:nvPr/>
        </p:nvSpPr>
        <p:spPr bwMode="auto">
          <a:xfrm>
            <a:off x="1401763" y="6446838"/>
            <a:ext cx="7489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1800">
                <a:solidFill>
                  <a:srgbClr val="FF0000"/>
                </a:solidFill>
                <a:latin typeface="HGP創英角ｺﾞｼｯｸUB" pitchFamily="50" charset="-128"/>
                <a:ea typeface="HGP創英角ｺﾞｼｯｸUB" pitchFamily="50" charset="-128"/>
              </a:rPr>
              <a:t>    ｢</a:t>
            </a:r>
            <a:r>
              <a:rPr lang="ja-JP" altLang="en-US" sz="1800">
                <a:solidFill>
                  <a:srgbClr val="FF0000"/>
                </a:solidFill>
                <a:latin typeface="HGP創英角ｺﾞｼｯｸUB" pitchFamily="50" charset="-128"/>
                <a:ea typeface="HGP創英角ｺﾞｼｯｸUB" pitchFamily="50" charset="-128"/>
              </a:rPr>
              <a:t>廃石綿等処理</a:t>
            </a:r>
            <a:r>
              <a:rPr lang="en-US" altLang="ja-JP" sz="1800">
                <a:solidFill>
                  <a:srgbClr val="FF0000"/>
                </a:solidFill>
                <a:latin typeface="HGP創英角ｺﾞｼｯｸUB" pitchFamily="50" charset="-128"/>
                <a:ea typeface="HGP創英角ｺﾞｼｯｸUB" pitchFamily="50" charset="-128"/>
              </a:rPr>
              <a:t>｣</a:t>
            </a:r>
            <a:r>
              <a:rPr lang="ja-JP" altLang="en-US" sz="1800">
                <a:solidFill>
                  <a:srgbClr val="FF0000"/>
                </a:solidFill>
                <a:latin typeface="HGP創英角ｺﾞｼｯｸUB" pitchFamily="50" charset="-128"/>
                <a:ea typeface="HGP創英角ｺﾞｼｯｸUB" pitchFamily="50" charset="-128"/>
              </a:rPr>
              <a:t>等、多くの項目を</a:t>
            </a:r>
            <a:r>
              <a:rPr lang="en-US" altLang="ja-JP" sz="1800">
                <a:solidFill>
                  <a:srgbClr val="FF0000"/>
                </a:solidFill>
                <a:latin typeface="HGP創英角ｺﾞｼｯｸUB" pitchFamily="50" charset="-128"/>
                <a:ea typeface="HGP創英角ｺﾞｼｯｸUB" pitchFamily="50" charset="-128"/>
              </a:rPr>
              <a:t>｢</a:t>
            </a:r>
            <a:r>
              <a:rPr lang="ja-JP" altLang="en-US" sz="1800">
                <a:solidFill>
                  <a:srgbClr val="FF0000"/>
                </a:solidFill>
                <a:latin typeface="HGP創英角ｺﾞｼｯｸUB" pitchFamily="50" charset="-128"/>
                <a:ea typeface="HGP創英角ｺﾞｼｯｸUB" pitchFamily="50" charset="-128"/>
              </a:rPr>
              <a:t>モデル安全衛生規程</a:t>
            </a:r>
            <a:r>
              <a:rPr lang="en-US" altLang="ja-JP" sz="1800">
                <a:solidFill>
                  <a:srgbClr val="FF0000"/>
                </a:solidFill>
                <a:latin typeface="HGP創英角ｺﾞｼｯｸUB" pitchFamily="50" charset="-128"/>
                <a:ea typeface="HGP創英角ｺﾞｼｯｸUB" pitchFamily="50" charset="-128"/>
              </a:rPr>
              <a:t>｣</a:t>
            </a:r>
            <a:r>
              <a:rPr lang="ja-JP" altLang="en-US" sz="1800">
                <a:solidFill>
                  <a:srgbClr val="FF0000"/>
                </a:solidFill>
                <a:latin typeface="HGP創英角ｺﾞｼｯｸUB" pitchFamily="50" charset="-128"/>
                <a:ea typeface="HGP創英角ｺﾞｼｯｸUB" pitchFamily="50" charset="-128"/>
              </a:rPr>
              <a:t>では網羅</a:t>
            </a:r>
          </a:p>
        </p:txBody>
      </p:sp>
      <p:sp>
        <p:nvSpPr>
          <p:cNvPr id="23" name="Line 41"/>
          <p:cNvSpPr>
            <a:spLocks noChangeShapeType="1"/>
          </p:cNvSpPr>
          <p:nvPr/>
        </p:nvSpPr>
        <p:spPr bwMode="auto">
          <a:xfrm>
            <a:off x="107950" y="3141663"/>
            <a:ext cx="8785225" cy="0"/>
          </a:xfrm>
          <a:prstGeom prst="line">
            <a:avLst/>
          </a:prstGeom>
          <a:noFill/>
          <a:ln w="3810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4" name="Line 42"/>
          <p:cNvSpPr>
            <a:spLocks noChangeShapeType="1"/>
          </p:cNvSpPr>
          <p:nvPr/>
        </p:nvSpPr>
        <p:spPr bwMode="auto">
          <a:xfrm>
            <a:off x="107950" y="4868863"/>
            <a:ext cx="8785225" cy="0"/>
          </a:xfrm>
          <a:prstGeom prst="line">
            <a:avLst/>
          </a:prstGeom>
          <a:noFill/>
          <a:ln w="3810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6" name="Text Box 4"/>
          <p:cNvSpPr txBox="1">
            <a:spLocks noChangeArrowheads="1"/>
          </p:cNvSpPr>
          <p:nvPr/>
        </p:nvSpPr>
        <p:spPr bwMode="auto">
          <a:xfrm>
            <a:off x="4763" y="914400"/>
            <a:ext cx="4133850" cy="461963"/>
          </a:xfrm>
          <a:prstGeom prst="rect">
            <a:avLst/>
          </a:prstGeom>
          <a:solidFill>
            <a:schemeClr val="accent3">
              <a:lumMod val="20000"/>
              <a:lumOff val="80000"/>
            </a:schemeClr>
          </a:solidFill>
          <a:ln w="19050">
            <a:solidFill>
              <a:schemeClr val="bg2"/>
            </a:solidFill>
            <a:miter lim="800000"/>
            <a:headEnd/>
            <a:tailEnd/>
          </a:ln>
          <a:effectLst/>
        </p:spPr>
        <p:txBody>
          <a:bodyPr anchor="ctr">
            <a:spAutoFit/>
          </a:bodyPr>
          <a:lstStyle/>
          <a:p>
            <a:pPr fontAlgn="auto">
              <a:spcBef>
                <a:spcPct val="50000"/>
              </a:spcBef>
              <a:spcAft>
                <a:spcPts val="0"/>
              </a:spcAft>
              <a:defRPr/>
            </a:pPr>
            <a:r>
              <a:rPr lang="ja-JP" altLang="en-US" sz="2400" dirty="0">
                <a:latin typeface="HGP創英角ｺﾞｼｯｸUB" panose="020B0900000000000000" pitchFamily="50" charset="-128"/>
                <a:ea typeface="HGP創英角ｺﾞｼｯｸUB" panose="020B0900000000000000" pitchFamily="50" charset="-128"/>
              </a:rPr>
              <a:t>具体的な作成作業の方法は？</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323850" y="2422525"/>
            <a:ext cx="3863975" cy="4435475"/>
          </a:xfrm>
          <a:prstGeom prst="rect">
            <a:avLst/>
          </a:prstGeom>
          <a:ln>
            <a:noFill/>
          </a:ln>
          <a:effectLst>
            <a:outerShdw blurRad="292100" dist="139700" dir="2700000" algn="tl" rotWithShape="0">
              <a:srgbClr val="333333">
                <a:alpha val="65000"/>
              </a:srgbClr>
            </a:outerShdw>
          </a:effectLst>
        </p:spPr>
      </p:pic>
      <p:sp>
        <p:nvSpPr>
          <p:cNvPr id="13315" name="正方形/長方形 2"/>
          <p:cNvSpPr>
            <a:spLocks noChangeArrowheads="1"/>
          </p:cNvSpPr>
          <p:nvPr/>
        </p:nvSpPr>
        <p:spPr bwMode="auto">
          <a:xfrm>
            <a:off x="695325" y="1192213"/>
            <a:ext cx="7405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3600"/>
              </a:lnSpc>
              <a:spcBef>
                <a:spcPct val="0"/>
              </a:spcBef>
              <a:buFontTx/>
              <a:buNone/>
            </a:pPr>
            <a:r>
              <a:rPr lang="ja-JP" altLang="en-US">
                <a:latin typeface="HGP創英角ｺﾞｼｯｸUB" pitchFamily="50" charset="-128"/>
                <a:ea typeface="HGP創英角ｺﾞｼｯｸUB" pitchFamily="50" charset="-128"/>
              </a:rPr>
              <a:t>各事業者が、より簡単に安全衛生規程を作成するためのツール</a:t>
            </a:r>
          </a:p>
        </p:txBody>
      </p:sp>
      <p:sp>
        <p:nvSpPr>
          <p:cNvPr id="6"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安全衛生規程作成支援ツールとは？</a:t>
            </a:r>
          </a:p>
        </p:txBody>
      </p:sp>
      <p:sp>
        <p:nvSpPr>
          <p:cNvPr id="7" name="角丸四角形 6"/>
          <p:cNvSpPr/>
          <p:nvPr/>
        </p:nvSpPr>
        <p:spPr>
          <a:xfrm>
            <a:off x="490538" y="1103313"/>
            <a:ext cx="8094662" cy="1193800"/>
          </a:xfrm>
          <a:prstGeom prst="roundRect">
            <a:avLst>
              <a:gd name="adj" fmla="val 4943"/>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2" name="図 1"/>
          <p:cNvPicPr>
            <a:picLocks noChangeAspect="1"/>
          </p:cNvPicPr>
          <p:nvPr/>
        </p:nvPicPr>
        <p:blipFill>
          <a:blip r:embed="rId4"/>
          <a:stretch>
            <a:fillRect/>
          </a:stretch>
        </p:blipFill>
        <p:spPr>
          <a:xfrm>
            <a:off x="4397375" y="2897188"/>
            <a:ext cx="4529138" cy="34115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0" y="0"/>
            <a:ext cx="9144000" cy="5492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安全衛生規程作成支援ツールの使用方法</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9274"/>
            <a:ext cx="9144000" cy="590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3022600" y="6210300"/>
            <a:ext cx="6121400" cy="64770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全国産業資源循環連合会ホームページ</a:t>
            </a:r>
          </a:p>
          <a:p>
            <a:pPr fontAlgn="auto">
              <a:spcBef>
                <a:spcPts val="0"/>
              </a:spcBef>
              <a:spcAft>
                <a:spcPts val="0"/>
              </a:spcAft>
              <a:defRPr/>
            </a:pPr>
            <a:r>
              <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(https://www.zensanpairen.or.jp/disposal/safety</a:t>
            </a: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a:t>
            </a:r>
            <a:endPar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4733154" y="934282"/>
            <a:ext cx="821557" cy="2879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角丸四角形吹き出し 9"/>
          <p:cNvSpPr/>
          <p:nvPr/>
        </p:nvSpPr>
        <p:spPr>
          <a:xfrm>
            <a:off x="3494174" y="1687116"/>
            <a:ext cx="5178251" cy="395288"/>
          </a:xfrm>
          <a:prstGeom prst="wedgeRoundRectCallout">
            <a:avLst>
              <a:gd name="adj1" fmla="val -21347"/>
              <a:gd name="adj2" fmla="val -178335"/>
              <a:gd name="adj3" fmla="val 16667"/>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 typeface="+mj-ea"/>
              <a:buAutoNum type="circleNumDbPlain"/>
              <a:defRPr/>
            </a:pP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「処理企業の方へ」に矢印を重ねる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0" y="0"/>
            <a:ext cx="9144000" cy="5492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安全衛生規程作成支援ツールの使用方法</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6"/>
            <a:ext cx="9143999" cy="630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4529831" y="4509120"/>
            <a:ext cx="741165"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角丸四角形吹き出し 11"/>
          <p:cNvSpPr/>
          <p:nvPr/>
        </p:nvSpPr>
        <p:spPr>
          <a:xfrm>
            <a:off x="5580112" y="4157466"/>
            <a:ext cx="3351212" cy="395287"/>
          </a:xfrm>
          <a:prstGeom prst="wedgeRoundRectCallout">
            <a:avLst>
              <a:gd name="adj1" fmla="val -61376"/>
              <a:gd name="adj2" fmla="val 56087"/>
              <a:gd name="adj3" fmla="val 16667"/>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buFont typeface="+mj-ea"/>
              <a:buAutoNum type="circleNumDbPlain" startAt="2"/>
              <a:defRPr/>
            </a:pP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「安全衛生」をクリック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 y="2"/>
            <a:ext cx="6121400" cy="5492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全国産業資源循環連合会ホームページ</a:t>
            </a:r>
          </a:p>
          <a:p>
            <a:pPr fontAlgn="auto">
              <a:spcBef>
                <a:spcPts val="0"/>
              </a:spcBef>
              <a:spcAft>
                <a:spcPts val="0"/>
              </a:spcAft>
              <a:defRPr/>
            </a:pPr>
            <a:r>
              <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(https://www.zensanpairen.or.jp/disposal/safety</a:t>
            </a:r>
            <a:r>
              <a:rPr lang="ja-JP" altLang="en-US"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rPr>
              <a:t>）</a:t>
            </a:r>
            <a:endParaRPr lang="en-US" altLang="ja-JP" u="sng" dirty="0">
              <a:solidFill>
                <a:schemeClr val="tx1"/>
              </a:solidFill>
              <a:uFill>
                <a:solidFill>
                  <a:schemeClr val="accent5"/>
                </a:solidFill>
              </a:u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10098D4C-0670-4174-9E91-1B77C7D2CAB3}" type="slidenum">
              <a:rPr kumimoji="1" lang="ja-JP" altLang="en-US" smtClean="0"/>
              <a:t>15</a:t>
            </a:fld>
            <a:endParaRPr kumimoji="1" lang="ja-JP" alt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16" y="908906"/>
            <a:ext cx="8917817" cy="482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223809" y="3986554"/>
            <a:ext cx="3512922"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角丸四角形吹き出し 12"/>
          <p:cNvSpPr/>
          <p:nvPr/>
        </p:nvSpPr>
        <p:spPr>
          <a:xfrm>
            <a:off x="3849822" y="3986554"/>
            <a:ext cx="5277802" cy="738590"/>
          </a:xfrm>
          <a:prstGeom prst="wedgeRoundRectCallout">
            <a:avLst>
              <a:gd name="adj1" fmla="val -54497"/>
              <a:gd name="adj2" fmla="val -19435"/>
              <a:gd name="adj3" fmla="val 16667"/>
            </a:avLst>
          </a:prstGeom>
          <a:solidFill>
            <a:srgbClr val="7CCA62"/>
          </a:soli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③「安全衛生規程作成支援ツール」は</a:t>
            </a:r>
            <a:endParaRPr kumimoji="0" lang="en-US" altLang="ja-JP" sz="2400" b="0" i="0" u="none" strike="noStrike" kern="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こちらをクリック</a:t>
            </a:r>
          </a:p>
        </p:txBody>
      </p:sp>
    </p:spTree>
    <p:extLst>
      <p:ext uri="{BB962C8B-B14F-4D97-AF65-F5344CB8AC3E}">
        <p14:creationId xmlns:p14="http://schemas.microsoft.com/office/powerpoint/2010/main" val="3546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831850"/>
            <a:ext cx="5192712"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テキスト ボックス 4"/>
          <p:cNvSpPr txBox="1">
            <a:spLocks noChangeArrowheads="1"/>
          </p:cNvSpPr>
          <p:nvPr/>
        </p:nvSpPr>
        <p:spPr bwMode="auto">
          <a:xfrm>
            <a:off x="6183313" y="260350"/>
            <a:ext cx="278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p>
        </p:txBody>
      </p:sp>
      <p:sp>
        <p:nvSpPr>
          <p:cNvPr id="11" name="角丸四角形 10"/>
          <p:cNvSpPr/>
          <p:nvPr/>
        </p:nvSpPr>
        <p:spPr>
          <a:xfrm>
            <a:off x="4011613" y="2011363"/>
            <a:ext cx="4341812" cy="423862"/>
          </a:xfrm>
          <a:prstGeom prst="roundRect">
            <a:avLst>
              <a:gd name="adj" fmla="val 10206"/>
            </a:avLst>
          </a:prstGeom>
          <a:solidFill>
            <a:schemeClr val="accent5"/>
          </a:solidFill>
          <a:ln w="57150">
            <a:noFill/>
            <a:prstDash val="sysDot"/>
          </a:ln>
        </p:spPr>
        <p:txBody>
          <a:bodyPr>
            <a:spAutoFit/>
          </a:bodyPr>
          <a:lstStyle/>
          <a:p>
            <a:pPr marL="457200" indent="-457200" fontAlgn="auto">
              <a:spcBef>
                <a:spcPts val="0"/>
              </a:spcBef>
              <a:spcAft>
                <a:spcPts val="0"/>
              </a:spcAft>
              <a:buFont typeface="+mj-lt"/>
              <a:buAutoNum type="arabicPeriod"/>
              <a:defRPr/>
            </a:pPr>
            <a:r>
              <a:rPr lang="ja-JP" altLang="en-US" sz="2000" dirty="0">
                <a:latin typeface="HGP創英角ｺﾞｼｯｸUB" panose="020B0900000000000000" pitchFamily="50" charset="-128"/>
                <a:ea typeface="HGP創英角ｺﾞｼｯｸUB" panose="020B0900000000000000" pitchFamily="50" charset="-128"/>
              </a:rPr>
              <a:t>会社名を入力</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2" name="角丸四角形 11"/>
          <p:cNvSpPr/>
          <p:nvPr/>
        </p:nvSpPr>
        <p:spPr>
          <a:xfrm>
            <a:off x="4011613" y="2741613"/>
            <a:ext cx="4343400" cy="422275"/>
          </a:xfrm>
          <a:prstGeom prst="roundRect">
            <a:avLst>
              <a:gd name="adj" fmla="val 10206"/>
            </a:avLst>
          </a:prstGeom>
          <a:solidFill>
            <a:schemeClr val="accent5"/>
          </a:solidFill>
          <a:ln w="57150">
            <a:noFill/>
            <a:prstDash val="sysDot"/>
          </a:ln>
        </p:spPr>
        <p:txBody>
          <a:bodyPr>
            <a:spAutoFit/>
          </a:bodyPr>
          <a:lstStyle/>
          <a:p>
            <a:pPr marL="457200" indent="-457200" fontAlgn="auto">
              <a:spcBef>
                <a:spcPts val="0"/>
              </a:spcBef>
              <a:spcAft>
                <a:spcPts val="0"/>
              </a:spcAft>
              <a:buFont typeface="+mj-lt"/>
              <a:buAutoNum type="arabicPeriod" startAt="2"/>
              <a:defRPr/>
            </a:pPr>
            <a:r>
              <a:rPr lang="ja-JP" altLang="en-US" sz="2000" dirty="0">
                <a:latin typeface="HGP創英角ｺﾞｼｯｸUB" panose="020B0900000000000000" pitchFamily="50" charset="-128"/>
                <a:ea typeface="HGP創英角ｺﾞｼｯｸUB" panose="020B0900000000000000" pitchFamily="50" charset="-128"/>
              </a:rPr>
              <a:t>自社の従業員数を選択</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3" name="角丸四角形 12"/>
          <p:cNvSpPr/>
          <p:nvPr/>
        </p:nvSpPr>
        <p:spPr>
          <a:xfrm>
            <a:off x="4011613" y="3573463"/>
            <a:ext cx="4343400" cy="1074737"/>
          </a:xfrm>
          <a:prstGeom prst="roundRect">
            <a:avLst>
              <a:gd name="adj" fmla="val 10206"/>
            </a:avLst>
          </a:prstGeom>
          <a:solidFill>
            <a:schemeClr val="accent5"/>
          </a:solidFill>
          <a:ln w="57150">
            <a:noFill/>
            <a:prstDash val="sysDot"/>
          </a:ln>
        </p:spPr>
        <p:txBody>
          <a:bodyPr>
            <a:spAutoFit/>
          </a:bodyPr>
          <a:lstStyle/>
          <a:p>
            <a:pPr marL="457200" indent="-457200" fontAlgn="auto">
              <a:spcBef>
                <a:spcPts val="0"/>
              </a:spcBef>
              <a:spcAft>
                <a:spcPts val="0"/>
              </a:spcAft>
              <a:buFont typeface="+mj-lt"/>
              <a:buAutoNum type="arabicPeriod" startAt="3"/>
              <a:defRPr/>
            </a:pPr>
            <a:r>
              <a:rPr lang="ja-JP" altLang="en-US" sz="2000" dirty="0">
                <a:latin typeface="HGP創英角ｺﾞｼｯｸUB" panose="020B0900000000000000" pitchFamily="50" charset="-128"/>
                <a:ea typeface="HGP創英角ｺﾞｼｯｸUB" panose="020B0900000000000000" pitchFamily="50" charset="-128"/>
              </a:rPr>
              <a:t>自社の業種と、中間処理業を営んでいる場合は自社の処理内容を選択する。</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4011613" y="5359400"/>
            <a:ext cx="4343400" cy="749300"/>
          </a:xfrm>
          <a:prstGeom prst="roundRect">
            <a:avLst>
              <a:gd name="adj" fmla="val 10206"/>
            </a:avLst>
          </a:prstGeom>
          <a:solidFill>
            <a:schemeClr val="accent5"/>
          </a:solidFill>
          <a:ln w="57150">
            <a:noFill/>
            <a:prstDash val="sysDot"/>
          </a:ln>
        </p:spPr>
        <p:txBody>
          <a:bodyPr>
            <a:spAutoFit/>
          </a:bodyPr>
          <a:lstStyle/>
          <a:p>
            <a:pPr marL="457200" indent="-457200" fontAlgn="auto">
              <a:spcBef>
                <a:spcPts val="0"/>
              </a:spcBef>
              <a:spcAft>
                <a:spcPts val="0"/>
              </a:spcAft>
              <a:buFont typeface="+mj-lt"/>
              <a:buAutoNum type="arabicPeriod" startAt="4"/>
              <a:defRPr/>
            </a:pPr>
            <a:r>
              <a:rPr lang="ja-JP" altLang="en-US" sz="2000" dirty="0">
                <a:latin typeface="HGP創英角ｺﾞｼｯｸUB" panose="020B0900000000000000" pitchFamily="50" charset="-128"/>
                <a:ea typeface="HGP創英角ｺﾞｼｯｸUB" panose="020B0900000000000000" pitchFamily="50" charset="-128"/>
              </a:rPr>
              <a:t>関連法令と、モデル安全衛生規程の該当ページを表示するか選択</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4011613" y="6288088"/>
            <a:ext cx="4343400" cy="423862"/>
          </a:xfrm>
          <a:prstGeom prst="roundRect">
            <a:avLst>
              <a:gd name="adj" fmla="val 10206"/>
            </a:avLst>
          </a:prstGeom>
          <a:solidFill>
            <a:schemeClr val="accent5"/>
          </a:solidFill>
          <a:ln w="57150">
            <a:noFill/>
            <a:prstDash val="sysDot"/>
          </a:ln>
        </p:spPr>
        <p:txBody>
          <a:bodyPr>
            <a:spAutoFit/>
          </a:bodyPr>
          <a:lstStyle/>
          <a:p>
            <a:pPr marL="457200" indent="-457200" fontAlgn="auto">
              <a:spcBef>
                <a:spcPts val="0"/>
              </a:spcBef>
              <a:spcAft>
                <a:spcPts val="0"/>
              </a:spcAft>
              <a:buFont typeface="+mj-lt"/>
              <a:buAutoNum type="arabicPeriod" startAt="5"/>
              <a:defRPr/>
            </a:pPr>
            <a:r>
              <a:rPr lang="ja-JP" altLang="en-US" sz="2000" dirty="0">
                <a:latin typeface="HGP創英角ｺﾞｼｯｸUB" panose="020B0900000000000000" pitchFamily="50" charset="-128"/>
                <a:ea typeface="HGP創英角ｺﾞｼｯｸUB" panose="020B0900000000000000" pitchFamily="50" charset="-128"/>
              </a:rPr>
              <a:t>作成ボタンをクリック</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179388" y="2133600"/>
            <a:ext cx="2663825" cy="301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正方形/長方形 15"/>
          <p:cNvSpPr/>
          <p:nvPr/>
        </p:nvSpPr>
        <p:spPr>
          <a:xfrm>
            <a:off x="179388" y="2743200"/>
            <a:ext cx="3313112" cy="252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正方形/長方形 16"/>
          <p:cNvSpPr/>
          <p:nvPr/>
        </p:nvSpPr>
        <p:spPr>
          <a:xfrm>
            <a:off x="179388" y="3284538"/>
            <a:ext cx="3313112" cy="1944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a:xfrm>
            <a:off x="179388" y="5557838"/>
            <a:ext cx="3719512" cy="395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正方形/長方形 18"/>
          <p:cNvSpPr/>
          <p:nvPr/>
        </p:nvSpPr>
        <p:spPr>
          <a:xfrm>
            <a:off x="142875" y="6323013"/>
            <a:ext cx="387350" cy="354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Rectangle 3"/>
          <p:cNvSpPr txBox="1">
            <a:spLocks noChangeArrowheads="1"/>
          </p:cNvSpPr>
          <p:nvPr/>
        </p:nvSpPr>
        <p:spPr>
          <a:xfrm>
            <a:off x="0" y="0"/>
            <a:ext cx="9144000" cy="5492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安全衛生規程作成支援ツールの使用方法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58838"/>
            <a:ext cx="7500938"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a:xfrm>
            <a:off x="6119813" y="1160463"/>
            <a:ext cx="2736850" cy="2052637"/>
          </a:xfrm>
          <a:prstGeom prst="roundRect">
            <a:avLst>
              <a:gd name="adj" fmla="val 10206"/>
            </a:avLst>
          </a:prstGeom>
          <a:solidFill>
            <a:schemeClr val="accent5"/>
          </a:solidFill>
          <a:ln w="57150">
            <a:noFill/>
            <a:prstDash val="sysDot"/>
          </a:ln>
        </p:spPr>
        <p:txBody>
          <a:bodyPr>
            <a:spAutoFit/>
          </a:bodyPr>
          <a:lstStyle/>
          <a:p>
            <a:pPr marL="457200" indent="-457200" fontAlgn="auto">
              <a:spcBef>
                <a:spcPts val="0"/>
              </a:spcBef>
              <a:spcAft>
                <a:spcPts val="0"/>
              </a:spcAft>
              <a:buFont typeface="+mj-lt"/>
              <a:buAutoNum type="arabicPeriod" startAt="6"/>
              <a:defRPr/>
            </a:pPr>
            <a:r>
              <a:rPr lang="ja-JP" altLang="en-US" sz="2000" dirty="0">
                <a:latin typeface="HGP創英角ｺﾞｼｯｸUB" panose="020B0900000000000000" pitchFamily="50" charset="-128"/>
                <a:ea typeface="HGP創英角ｺﾞｼｯｸUB" panose="020B0900000000000000" pitchFamily="50" charset="-128"/>
              </a:rPr>
              <a:t>入力した内容に応じて、テキストファイルで、安全衛生規程が出力されるので、保存して下さい。</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7" name="角丸四角形 6"/>
          <p:cNvSpPr/>
          <p:nvPr/>
        </p:nvSpPr>
        <p:spPr>
          <a:xfrm>
            <a:off x="287338" y="5229225"/>
            <a:ext cx="8569325" cy="1425575"/>
          </a:xfrm>
          <a:prstGeom prst="roundRect">
            <a:avLst>
              <a:gd name="adj" fmla="val 12886"/>
            </a:avLst>
          </a:prstGeom>
          <a:solidFill>
            <a:schemeClr val="accent5"/>
          </a:solidFill>
        </p:spPr>
        <p:txBody>
          <a:bodyPr>
            <a:spAutoFit/>
          </a:bodyPr>
          <a:lstStyle/>
          <a:p>
            <a:pPr marL="457200" indent="-457200" fontAlgn="auto">
              <a:spcBef>
                <a:spcPts val="0"/>
              </a:spcBef>
              <a:spcAft>
                <a:spcPts val="0"/>
              </a:spcAft>
              <a:buFont typeface="+mj-lt"/>
              <a:buAutoNum type="arabicPeriod" startAt="7"/>
              <a:defRPr/>
            </a:pPr>
            <a:r>
              <a:rPr lang="ja-JP" altLang="en-US" sz="2000" dirty="0">
                <a:latin typeface="HGP創英角ｺﾞｼｯｸUB" panose="020B0900000000000000" pitchFamily="50" charset="-128"/>
                <a:ea typeface="HGP創英角ｺﾞｼｯｸUB" panose="020B0900000000000000" pitchFamily="50" charset="-128"/>
              </a:rPr>
              <a:t>テキストファイルを保存した時点で、安全衛生規程の完成とするのではなく、見やすいように、お手持ちのワープロソフトに貼り付けていただいた後、モデル安全衛生規程の該当ページを参照しながら、より事業場の現状に合った安全衛生規程を作成してください。 </a:t>
            </a:r>
          </a:p>
        </p:txBody>
      </p:sp>
      <p:sp>
        <p:nvSpPr>
          <p:cNvPr id="6" name="Rectangle 3"/>
          <p:cNvSpPr txBox="1">
            <a:spLocks noChangeArrowheads="1"/>
          </p:cNvSpPr>
          <p:nvPr/>
        </p:nvSpPr>
        <p:spPr>
          <a:xfrm>
            <a:off x="0" y="0"/>
            <a:ext cx="9144000" cy="5492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安全衛生規程作成支援ツールの使用方法</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0"/>
            <a:ext cx="9144000" cy="5492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安全衛生規程作成支援ツールの使用方法</a:t>
            </a:r>
          </a:p>
        </p:txBody>
      </p:sp>
      <p:pic>
        <p:nvPicPr>
          <p:cNvPr id="7" name="図 6"/>
          <p:cNvPicPr>
            <a:picLocks noChangeAspect="1"/>
          </p:cNvPicPr>
          <p:nvPr/>
        </p:nvPicPr>
        <p:blipFill>
          <a:blip r:embed="rId3"/>
          <a:stretch>
            <a:fillRect/>
          </a:stretch>
        </p:blipFill>
        <p:spPr>
          <a:xfrm>
            <a:off x="4716463" y="1025525"/>
            <a:ext cx="4078287" cy="5797550"/>
          </a:xfrm>
          <a:prstGeom prst="rect">
            <a:avLst/>
          </a:prstGeom>
          <a:ln>
            <a:solidFill>
              <a:schemeClr val="tx1">
                <a:lumMod val="50000"/>
                <a:lumOff val="50000"/>
              </a:schemeClr>
            </a:solidFill>
          </a:ln>
        </p:spPr>
      </p:pic>
      <p:sp>
        <p:nvSpPr>
          <p:cNvPr id="19460" name="正方形/長方形 7"/>
          <p:cNvSpPr>
            <a:spLocks noChangeArrowheads="1"/>
          </p:cNvSpPr>
          <p:nvPr/>
        </p:nvSpPr>
        <p:spPr bwMode="auto">
          <a:xfrm>
            <a:off x="0" y="549275"/>
            <a:ext cx="3384550" cy="400050"/>
          </a:xfrm>
          <a:prstGeom prst="rect">
            <a:avLst/>
          </a:prstGeom>
          <a:solidFill>
            <a:schemeClr val="bg2"/>
          </a:solidFill>
          <a:ln>
            <a:noFill/>
          </a:ln>
          <a:extLst>
            <a:ext uri="{91240B29-F687-4F45-9708-019B960494DF}">
              <a14:hiddenLine xmlns:a14="http://schemas.microsoft.com/office/drawing/2010/main" w="57150">
                <a:solidFill>
                  <a:srgbClr val="000000"/>
                </a:solidFill>
                <a:prstDash val="sysDot"/>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a:latin typeface="HGP創英角ｺﾞｼｯｸUB" pitchFamily="50" charset="-128"/>
                <a:ea typeface="HGP創英角ｺﾞｼｯｸUB" pitchFamily="50" charset="-128"/>
              </a:rPr>
              <a:t>ワープロソフトでの作成例</a:t>
            </a:r>
            <a:endParaRPr lang="en-US" altLang="ja-JP" sz="2000">
              <a:latin typeface="HGP創英角ｺﾞｼｯｸUB" pitchFamily="50" charset="-128"/>
              <a:ea typeface="HGP創英角ｺﾞｼｯｸUB" pitchFamily="50" charset="-128"/>
            </a:endParaRPr>
          </a:p>
        </p:txBody>
      </p:sp>
      <p:pic>
        <p:nvPicPr>
          <p:cNvPr id="10" name="図 9"/>
          <p:cNvPicPr>
            <a:picLocks noChangeAspect="1"/>
          </p:cNvPicPr>
          <p:nvPr/>
        </p:nvPicPr>
        <p:blipFill>
          <a:blip r:embed="rId4"/>
          <a:stretch>
            <a:fillRect/>
          </a:stretch>
        </p:blipFill>
        <p:spPr>
          <a:xfrm>
            <a:off x="179388" y="1025525"/>
            <a:ext cx="4098925" cy="5797550"/>
          </a:xfrm>
          <a:prstGeom prst="rect">
            <a:avLst/>
          </a:prstGeom>
          <a:ln>
            <a:solidFill>
              <a:schemeClr val="tx1">
                <a:lumMod val="50000"/>
                <a:lumOff val="50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0" y="2133600"/>
            <a:ext cx="9144000" cy="2303463"/>
          </a:xfrm>
          <a:prstGeom prst="homePlate">
            <a:avLst>
              <a:gd name="adj" fmla="val 27493"/>
            </a:avLst>
          </a:prstGeom>
          <a:solidFill>
            <a:schemeClr val="accent5"/>
          </a:solidFill>
        </p:spPr>
        <p:txBody>
          <a:bodyPr rtlCol="0" anchor="ctr">
            <a:noAutofit/>
          </a:bodyPr>
          <a:lstStyle/>
          <a:p>
            <a:pPr algn="ctr" eaLnBrk="1" fontAlgn="auto" hangingPunct="1">
              <a:spcAft>
                <a:spcPts val="0"/>
              </a:spcAft>
              <a:defRPr/>
            </a:pPr>
            <a:r>
              <a:rPr lang="ja-JP" altLang="en-US" sz="6600" b="0" dirty="0">
                <a:ln w="635">
                  <a:noFill/>
                </a:ln>
                <a:latin typeface="HGP創英角ｺﾞｼｯｸUB" panose="020B0900000000000000" pitchFamily="50" charset="-128"/>
                <a:ea typeface="HGP創英角ｺﾞｼｯｸUB" panose="020B0900000000000000" pitchFamily="50" charset="-128"/>
              </a:rPr>
              <a:t>安全衛生チェックリスト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0"/>
            <a:ext cx="9144000" cy="106362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6000" dirty="0">
                <a:solidFill>
                  <a:schemeClr val="tx1"/>
                </a:solidFill>
                <a:latin typeface="HGP創英角ｺﾞｼｯｸUB" panose="020B0900000000000000" pitchFamily="50" charset="-128"/>
                <a:ea typeface="HGP創英角ｺﾞｼｯｸUB" panose="020B0900000000000000" pitchFamily="50" charset="-128"/>
              </a:rPr>
              <a:t>安全衛生支援ツール一覧</a:t>
            </a:r>
          </a:p>
        </p:txBody>
      </p:sp>
      <p:sp>
        <p:nvSpPr>
          <p:cNvPr id="3075" name="コンテンツ プレースホルダー 4"/>
          <p:cNvSpPr>
            <a:spLocks noGrp="1"/>
          </p:cNvSpPr>
          <p:nvPr>
            <p:ph idx="1"/>
          </p:nvPr>
        </p:nvSpPr>
        <p:spPr>
          <a:xfrm>
            <a:off x="1763688" y="5539653"/>
            <a:ext cx="6743700" cy="792163"/>
          </a:xfrm>
        </p:spPr>
        <p:txBody>
          <a:bodyPr/>
          <a:lstStyle/>
          <a:p>
            <a:pPr marL="0" indent="0" eaLnBrk="1" hangingPunct="1">
              <a:buFont typeface="Arial" charset="0"/>
              <a:buNone/>
            </a:pPr>
            <a:r>
              <a:rPr lang="ja-JP" altLang="en-US" sz="2000" dirty="0">
                <a:latin typeface="HGP創英角ｺﾞｼｯｸUB" pitchFamily="50" charset="-128"/>
                <a:ea typeface="HGP創英角ｺﾞｼｯｸUB" pitchFamily="50" charset="-128"/>
              </a:rPr>
              <a:t>全国産業資源循環連合会ホームページ</a:t>
            </a:r>
            <a:endParaRPr lang="en-US" altLang="ja-JP" sz="2000" dirty="0">
              <a:latin typeface="HGP創英角ｺﾞｼｯｸUB" pitchFamily="50" charset="-128"/>
              <a:ea typeface="HGP創英角ｺﾞｼｯｸUB" pitchFamily="50" charset="-128"/>
            </a:endParaRPr>
          </a:p>
          <a:p>
            <a:pPr marL="0" indent="0" eaLnBrk="1" hangingPunct="1">
              <a:buNone/>
            </a:pPr>
            <a:r>
              <a:rPr lang="en-US" altLang="ja-JP" sz="2000" dirty="0">
                <a:latin typeface="HGP創英角ｺﾞｼｯｸUB" pitchFamily="50" charset="-128"/>
                <a:ea typeface="HGP創英角ｺﾞｼｯｸUB" pitchFamily="50" charset="-128"/>
              </a:rPr>
              <a:t>(</a:t>
            </a:r>
            <a:r>
              <a:rPr lang="en-US" altLang="ja-JP" sz="2000" u="sng" dirty="0">
                <a:uFill>
                  <a:solidFill>
                    <a:schemeClr val="accent5"/>
                  </a:solidFill>
                </a:uFill>
                <a:latin typeface="HGP創英角ｺﾞｼｯｸUB" panose="020B0900000000000000" pitchFamily="50" charset="-128"/>
                <a:ea typeface="HGP創英角ｺﾞｼｯｸUB" panose="020B0900000000000000" pitchFamily="50" charset="-128"/>
              </a:rPr>
              <a:t>https://www.zensanpairen.or.jp/disposal/safety</a:t>
            </a:r>
            <a:r>
              <a:rPr lang="en-US" altLang="ja-JP" sz="2000" dirty="0">
                <a:latin typeface="HGP創英角ｺﾞｼｯｸUB" pitchFamily="50" charset="-128"/>
                <a:ea typeface="HGP創英角ｺﾞｼｯｸUB" pitchFamily="50" charset="-128"/>
              </a:rPr>
              <a:t>)</a:t>
            </a:r>
          </a:p>
        </p:txBody>
      </p:sp>
      <p:sp>
        <p:nvSpPr>
          <p:cNvPr id="8" name="角丸四角形 7"/>
          <p:cNvSpPr/>
          <p:nvPr/>
        </p:nvSpPr>
        <p:spPr>
          <a:xfrm>
            <a:off x="1599754" y="5573348"/>
            <a:ext cx="6048672" cy="801688"/>
          </a:xfrm>
          <a:prstGeom prst="roundRect">
            <a:avLst>
              <a:gd name="adj" fmla="val 1231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 name="テキスト ボックス 4"/>
          <p:cNvSpPr txBox="1"/>
          <p:nvPr/>
        </p:nvSpPr>
        <p:spPr>
          <a:xfrm>
            <a:off x="195536" y="1340768"/>
            <a:ext cx="8857108" cy="3785652"/>
          </a:xfrm>
          <a:prstGeom prst="rect">
            <a:avLst/>
          </a:prstGeom>
          <a:noFill/>
          <a:ln w="57150">
            <a:solidFill>
              <a:schemeClr val="accent5"/>
            </a:solidFill>
          </a:ln>
        </p:spPr>
        <p:txBody>
          <a:bodyPr wrap="square">
            <a:spAutoFit/>
          </a:bodyPr>
          <a:lstStyle/>
          <a:p>
            <a:pPr marL="342900" indent="-342900" fontAlgn="auto">
              <a:spcBef>
                <a:spcPts val="0"/>
              </a:spcBef>
              <a:spcAft>
                <a:spcPts val="0"/>
              </a:spcAft>
              <a:buFont typeface="Arial" panose="020B0604020202020204" pitchFamily="34" charset="0"/>
              <a:buChar char="•"/>
              <a:defRPr/>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産業廃棄物処理業におけるモデル安全衛生規程及び解説</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pPr marL="342900" indent="-342900" fontAlgn="auto">
              <a:spcBef>
                <a:spcPts val="0"/>
              </a:spcBef>
              <a:spcAft>
                <a:spcPts val="0"/>
              </a:spcAft>
              <a:buFont typeface="Arial" panose="020B0604020202020204" pitchFamily="34" charset="0"/>
              <a:buChar char="•"/>
              <a:defRPr/>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安全衛生規程作成支援ツール</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pPr marL="342900" indent="-342900" fontAlgn="auto">
              <a:spcBef>
                <a:spcPts val="0"/>
              </a:spcBef>
              <a:spcAft>
                <a:spcPts val="0"/>
              </a:spcAft>
              <a:buFont typeface="Arial" panose="020B0604020202020204" pitchFamily="34" charset="0"/>
              <a:buChar char="•"/>
              <a:defRPr/>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安全衛生チェックリスト</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pPr marL="342900" indent="-342900" fontAlgn="auto">
              <a:spcBef>
                <a:spcPts val="0"/>
              </a:spcBef>
              <a:spcAft>
                <a:spcPts val="0"/>
              </a:spcAft>
              <a:buFont typeface="Arial" panose="020B0604020202020204" pitchFamily="34" charset="0"/>
              <a:buChar char="•"/>
              <a:defRPr/>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産業廃棄物処理業ヒヤリハットデータベース</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pPr marL="342900" indent="-342900" fontAlgn="auto">
              <a:spcBef>
                <a:spcPts val="0"/>
              </a:spcBef>
              <a:spcAft>
                <a:spcPts val="0"/>
              </a:spcAft>
              <a:buFont typeface="Arial" panose="020B0604020202020204" pitchFamily="34" charset="0"/>
              <a:buChar char="•"/>
              <a:defRPr/>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未熟練労働者のための安全衛生教育の動画教材</a:t>
            </a:r>
            <a:endParaRPr lang="en-US" altLang="ja-JP" sz="2400" b="1" dirty="0">
              <a:solidFill>
                <a:srgbClr val="FF0000"/>
              </a:solidFill>
              <a:latin typeface="HGP創英角ｺﾞｼｯｸUB" panose="020B0900000000000000" pitchFamily="50" charset="-128"/>
              <a:ea typeface="HGP創英角ｺﾞｼｯｸUB" panose="020B0900000000000000" pitchFamily="50" charset="-128"/>
            </a:endParaRPr>
          </a:p>
          <a:p>
            <a:pPr marL="342900" indent="-342900" fontAlgn="auto">
              <a:spcBef>
                <a:spcPts val="0"/>
              </a:spcBef>
              <a:spcAft>
                <a:spcPts val="0"/>
              </a:spcAft>
              <a:buFont typeface="Arial" panose="020B0604020202020204" pitchFamily="34" charset="0"/>
              <a:buChar char="•"/>
              <a:defRPr/>
            </a:pPr>
            <a:r>
              <a:rPr lang="ja-JP" altLang="en-US" sz="2400" dirty="0">
                <a:latin typeface="HGP創英角ｺﾞｼｯｸUB" panose="020B0900000000000000" pitchFamily="50" charset="-128"/>
                <a:ea typeface="HGP創英角ｺﾞｼｯｸUB" panose="020B0900000000000000" pitchFamily="50" charset="-128"/>
              </a:rPr>
              <a:t>産業廃棄物処理業におけるリスクアセスメントマニュアル</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fontAlgn="auto">
              <a:spcBef>
                <a:spcPts val="0"/>
              </a:spcBef>
              <a:spcAft>
                <a:spcPts val="0"/>
              </a:spcAft>
              <a:buFont typeface="Arial" panose="020B0604020202020204" pitchFamily="34" charset="0"/>
              <a:buChar char="•"/>
              <a:defRPr/>
            </a:pPr>
            <a:r>
              <a:rPr lang="ja-JP" altLang="en-US" sz="2400" dirty="0">
                <a:latin typeface="HGP創英角ｺﾞｼｯｸUB" panose="020B0900000000000000" pitchFamily="50" charset="-128"/>
                <a:ea typeface="HGP創英角ｺﾞｼｯｸUB" panose="020B0900000000000000" pitchFamily="50" charset="-128"/>
              </a:rPr>
              <a:t>産業廃棄物処理業におけるリスクアセスメント　</a:t>
            </a:r>
            <a:endParaRPr lang="en-US" altLang="ja-JP" sz="2400" dirty="0">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400" dirty="0">
                <a:latin typeface="HGP創英角ｺﾞｼｯｸUB" panose="020B0900000000000000" pitchFamily="50" charset="-128"/>
                <a:ea typeface="HGP創英角ｺﾞｼｯｸUB" panose="020B0900000000000000" pitchFamily="50" charset="-128"/>
              </a:rPr>
              <a:t>　　　　　　　　　　　　　　　　　　　　　～災害ゼロを目指して～</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fontAlgn="auto">
              <a:spcBef>
                <a:spcPts val="0"/>
              </a:spcBef>
              <a:spcAft>
                <a:spcPts val="0"/>
              </a:spcAft>
              <a:buFont typeface="Arial" panose="020B0604020202020204" pitchFamily="34" charset="0"/>
              <a:buChar char="•"/>
              <a:defRPr/>
            </a:pPr>
            <a:r>
              <a:rPr lang="ja-JP" altLang="en-US" sz="2400" dirty="0">
                <a:latin typeface="HGP創英角ｺﾞｼｯｸUB" panose="020B0900000000000000" pitchFamily="50" charset="-128"/>
                <a:ea typeface="HGP創英角ｺﾞｼｯｸUB" panose="020B0900000000000000" pitchFamily="50" charset="-128"/>
              </a:rPr>
              <a:t>リスクアセスメントの実施支援システム</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fontAlgn="auto">
              <a:spcBef>
                <a:spcPts val="0"/>
              </a:spcBef>
              <a:spcAft>
                <a:spcPts val="0"/>
              </a:spcAft>
              <a:buFont typeface="Arial" panose="020B0604020202020204" pitchFamily="34" charset="0"/>
              <a:buChar char="•"/>
              <a:defRPr/>
            </a:pPr>
            <a:r>
              <a:rPr lang="ja-JP" altLang="en-US" sz="2400" dirty="0">
                <a:latin typeface="HGP創英角ｺﾞｼｯｸUB" panose="020B0900000000000000" pitchFamily="50" charset="-128"/>
                <a:ea typeface="HGP創英角ｺﾞｼｯｸUB" panose="020B0900000000000000" pitchFamily="50" charset="-128"/>
              </a:rPr>
              <a:t>未熟練労働者の安全衛生教育マニュアル（産業廃棄物処理業編）</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テキスト プレースホルダー 22"/>
          <p:cNvSpPr txBox="1">
            <a:spLocks/>
          </p:cNvSpPr>
          <p:nvPr/>
        </p:nvSpPr>
        <p:spPr bwMode="auto">
          <a:xfrm>
            <a:off x="4146550" y="1557338"/>
            <a:ext cx="481806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3600"/>
              </a:lnSpc>
              <a:spcBef>
                <a:spcPct val="0"/>
              </a:spcBef>
              <a:spcAft>
                <a:spcPts val="1200"/>
              </a:spcAft>
              <a:buClr>
                <a:schemeClr val="accent1"/>
              </a:buClr>
              <a:buFont typeface="Symbol" pitchFamily="18" charset="2"/>
              <a:buNone/>
            </a:pPr>
            <a:r>
              <a:rPr lang="ja-JP" altLang="en-US" sz="2800">
                <a:latin typeface="HGP創英角ｺﾞｼｯｸUB" pitchFamily="50" charset="-128"/>
                <a:ea typeface="HGP創英角ｺﾞｼｯｸUB" pitchFamily="50" charset="-128"/>
              </a:rPr>
              <a:t>各事業所の安全衛生に関する状況をチェックするためのリスト</a:t>
            </a:r>
            <a:endParaRPr lang="en-US" altLang="ja-JP" sz="2800">
              <a:latin typeface="HGP創英角ｺﾞｼｯｸUB" pitchFamily="50" charset="-128"/>
              <a:ea typeface="HGP創英角ｺﾞｼｯｸUB" pitchFamily="50" charset="-128"/>
            </a:endParaRPr>
          </a:p>
        </p:txBody>
      </p:sp>
      <p:sp>
        <p:nvSpPr>
          <p:cNvPr id="9" name="Text Box 24"/>
          <p:cNvSpPr txBox="1">
            <a:spLocks noChangeArrowheads="1"/>
          </p:cNvSpPr>
          <p:nvPr/>
        </p:nvSpPr>
        <p:spPr bwMode="auto">
          <a:xfrm>
            <a:off x="4146550" y="2636838"/>
            <a:ext cx="4551363"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itchFamily="18" charset="0"/>
                <a:ea typeface="ＭＳ Ｐゴシック" charset="-128"/>
              </a:defRPr>
            </a:lvl1pPr>
            <a:lvl2pPr marL="742950" indent="-285750" eaLnBrk="0" hangingPunct="0">
              <a:defRPr kumimoji="1">
                <a:solidFill>
                  <a:schemeClr val="tx1"/>
                </a:solidFill>
                <a:latin typeface="Garamond" pitchFamily="18" charset="0"/>
                <a:ea typeface="ＭＳ Ｐゴシック" charset="-128"/>
              </a:defRPr>
            </a:lvl2pPr>
            <a:lvl3pPr marL="1143000" indent="-228600" eaLnBrk="0" hangingPunct="0">
              <a:defRPr kumimoji="1">
                <a:solidFill>
                  <a:schemeClr val="tx1"/>
                </a:solidFill>
                <a:latin typeface="Garamond" pitchFamily="18" charset="0"/>
                <a:ea typeface="ＭＳ Ｐゴシック" charset="-128"/>
              </a:defRPr>
            </a:lvl3pPr>
            <a:lvl4pPr marL="1600200" indent="-228600" eaLnBrk="0" hangingPunct="0">
              <a:defRPr kumimoji="1">
                <a:solidFill>
                  <a:schemeClr val="tx1"/>
                </a:solidFill>
                <a:latin typeface="Garamond" pitchFamily="18" charset="0"/>
                <a:ea typeface="ＭＳ Ｐゴシック" charset="-128"/>
              </a:defRPr>
            </a:lvl4pPr>
            <a:lvl5pPr marL="2057400" indent="-228600" eaLnBrk="0" hangingPunct="0">
              <a:defRPr kumimoji="1">
                <a:solidFill>
                  <a:schemeClr val="tx1"/>
                </a:solidFill>
                <a:latin typeface="Garamond"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charset="-128"/>
              </a:defRPr>
            </a:lvl9pPr>
          </a:lstStyle>
          <a:p>
            <a:pPr eaLnBrk="1" fontAlgn="auto" hangingPunct="1">
              <a:spcBef>
                <a:spcPts val="0"/>
              </a:spcBef>
              <a:spcAft>
                <a:spcPts val="1200"/>
              </a:spcAft>
              <a:defRPr/>
            </a:pPr>
            <a:r>
              <a:rPr lang="ja-JP" altLang="en-US" sz="3200" u="sng" dirty="0">
                <a:latin typeface="HGP創英角ｺﾞｼｯｸUB" panose="020B0900000000000000" pitchFamily="50" charset="-128"/>
                <a:ea typeface="HGP創英角ｺﾞｼｯｸUB" panose="020B0900000000000000" pitchFamily="50" charset="-128"/>
              </a:rPr>
              <a:t>チェック内容</a:t>
            </a:r>
            <a:r>
              <a:rPr lang="ja-JP" altLang="en-US" sz="3200" dirty="0">
                <a:latin typeface="HGP創英角ｺﾞｼｯｸUB" panose="020B0900000000000000" pitchFamily="50" charset="-128"/>
                <a:ea typeface="HGP創英角ｺﾞｼｯｸUB" panose="020B0900000000000000" pitchFamily="50" charset="-128"/>
              </a:rPr>
              <a:t>：</a:t>
            </a:r>
            <a:endParaRPr lang="en-US" altLang="ja-JP" sz="3200" dirty="0">
              <a:latin typeface="HGP創英角ｺﾞｼｯｸUB" panose="020B0900000000000000" pitchFamily="50" charset="-128"/>
              <a:ea typeface="HGP創英角ｺﾞｼｯｸUB" panose="020B0900000000000000" pitchFamily="50" charset="-128"/>
            </a:endParaRPr>
          </a:p>
          <a:p>
            <a:pPr marL="514350" indent="-514350" eaLnBrk="1" fontAlgn="auto" hangingPunct="1">
              <a:lnSpc>
                <a:spcPts val="3600"/>
              </a:lnSpc>
              <a:spcBef>
                <a:spcPts val="0"/>
              </a:spcBef>
              <a:spcAft>
                <a:spcPts val="0"/>
              </a:spcAft>
              <a:buFont typeface="+mj-ea"/>
              <a:buAutoNum type="circleNumDbPlain"/>
              <a:defRPr/>
            </a:pPr>
            <a:r>
              <a:rPr lang="ja-JP" altLang="en-US" sz="2800" dirty="0">
                <a:latin typeface="HGP創英角ｺﾞｼｯｸUB" panose="020B0900000000000000" pitchFamily="50" charset="-128"/>
                <a:ea typeface="HGP創英角ｺﾞｼｯｸUB" panose="020B0900000000000000" pitchFamily="50" charset="-128"/>
              </a:rPr>
              <a:t>安全衛生管理体制、教育、健康管理に関すること</a:t>
            </a:r>
            <a:endParaRPr lang="en-US" altLang="ja-JP" sz="2800" dirty="0">
              <a:latin typeface="HGP創英角ｺﾞｼｯｸUB" panose="020B0900000000000000" pitchFamily="50" charset="-128"/>
              <a:ea typeface="HGP創英角ｺﾞｼｯｸUB" panose="020B0900000000000000" pitchFamily="50" charset="-128"/>
            </a:endParaRPr>
          </a:p>
          <a:p>
            <a:pPr marL="514350" indent="-514350" eaLnBrk="1" fontAlgn="auto" hangingPunct="1">
              <a:lnSpc>
                <a:spcPts val="3600"/>
              </a:lnSpc>
              <a:spcBef>
                <a:spcPts val="0"/>
              </a:spcBef>
              <a:spcAft>
                <a:spcPts val="0"/>
              </a:spcAft>
              <a:buFont typeface="+mj-ea"/>
              <a:buAutoNum type="circleNumDbPlain"/>
              <a:defRPr/>
            </a:pPr>
            <a:r>
              <a:rPr lang="ja-JP" altLang="en-US" sz="2800" dirty="0">
                <a:latin typeface="HGP創英角ｺﾞｼｯｸUB" panose="020B0900000000000000" pitchFamily="50" charset="-128"/>
                <a:ea typeface="HGP創英角ｺﾞｼｯｸUB" panose="020B0900000000000000" pitchFamily="50" charset="-128"/>
              </a:rPr>
              <a:t>作業の安全に関すること</a:t>
            </a:r>
            <a:endParaRPr lang="en-US" altLang="ja-JP" sz="2800" dirty="0">
              <a:latin typeface="HGP創英角ｺﾞｼｯｸUB" panose="020B0900000000000000" pitchFamily="50" charset="-128"/>
              <a:ea typeface="HGP創英角ｺﾞｼｯｸUB" panose="020B0900000000000000" pitchFamily="50" charset="-128"/>
            </a:endParaRPr>
          </a:p>
          <a:p>
            <a:pPr marL="514350" indent="-514350" eaLnBrk="1" fontAlgn="auto" hangingPunct="1">
              <a:lnSpc>
                <a:spcPts val="3600"/>
              </a:lnSpc>
              <a:spcBef>
                <a:spcPts val="0"/>
              </a:spcBef>
              <a:spcAft>
                <a:spcPts val="0"/>
              </a:spcAft>
              <a:buFont typeface="+mj-ea"/>
              <a:buAutoNum type="circleNumDbPlain"/>
              <a:defRPr/>
            </a:pPr>
            <a:r>
              <a:rPr lang="ja-JP" altLang="en-US" sz="2800" dirty="0">
                <a:latin typeface="HGP創英角ｺﾞｼｯｸUB" panose="020B0900000000000000" pitchFamily="50" charset="-128"/>
                <a:ea typeface="HGP創英角ｺﾞｼｯｸUB" panose="020B0900000000000000" pitchFamily="50" charset="-128"/>
              </a:rPr>
              <a:t>作業環境管理等に関すること</a:t>
            </a:r>
            <a:endParaRPr lang="ja-JP" altLang="en-US" sz="3200" dirty="0">
              <a:latin typeface="HGP創英角ｺﾞｼｯｸUB" panose="020B0900000000000000" pitchFamily="50" charset="-128"/>
              <a:ea typeface="HGP創英角ｺﾞｼｯｸUB" panose="020B0900000000000000" pitchFamily="50" charset="-128"/>
            </a:endParaRPr>
          </a:p>
        </p:txBody>
      </p:sp>
      <p:sp>
        <p:nvSpPr>
          <p:cNvPr id="7"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800" dirty="0">
                <a:solidFill>
                  <a:schemeClr val="tx1"/>
                </a:solidFill>
                <a:latin typeface="HGP創英角ｺﾞｼｯｸUB" panose="020B0900000000000000" pitchFamily="50" charset="-128"/>
                <a:ea typeface="HGP創英角ｺﾞｼｯｸUB" panose="020B0900000000000000" pitchFamily="50" charset="-128"/>
              </a:rPr>
              <a:t>安全衛生チェックリストとは？</a:t>
            </a:r>
          </a:p>
        </p:txBody>
      </p:sp>
      <p:sp>
        <p:nvSpPr>
          <p:cNvPr id="8" name="角丸四角形 7"/>
          <p:cNvSpPr/>
          <p:nvPr/>
        </p:nvSpPr>
        <p:spPr>
          <a:xfrm>
            <a:off x="4095750" y="1557338"/>
            <a:ext cx="4724400" cy="4125912"/>
          </a:xfrm>
          <a:prstGeom prst="roundRect">
            <a:avLst>
              <a:gd name="adj" fmla="val 4943"/>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6" y="915194"/>
            <a:ext cx="4091186" cy="5785592"/>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
          <p:cNvSpPr>
            <a:spLocks noChangeArrowheads="1"/>
          </p:cNvSpPr>
          <p:nvPr/>
        </p:nvSpPr>
        <p:spPr bwMode="auto">
          <a:xfrm>
            <a:off x="701675" y="1128713"/>
            <a:ext cx="7273925" cy="576262"/>
          </a:xfrm>
          <a:prstGeom prst="roundRect">
            <a:avLst>
              <a:gd name="adj" fmla="val 16667"/>
            </a:avLst>
          </a:prstGeom>
          <a:solidFill>
            <a:schemeClr val="accent5"/>
          </a:solidFill>
          <a:ln w="38100">
            <a:noFill/>
            <a:round/>
            <a:headEnd/>
            <a:tailEnd/>
          </a:ln>
          <a:effectLst/>
        </p:spPr>
        <p:txBody>
          <a:bodyPr anchor="ctr"/>
          <a:lstStyle/>
          <a:p>
            <a:pPr fontAlgn="auto">
              <a:spcBef>
                <a:spcPts val="0"/>
              </a:spcBef>
              <a:spcAft>
                <a:spcPts val="0"/>
              </a:spcAft>
              <a:buFont typeface="Wingdings" pitchFamily="2" charset="2"/>
              <a:buChar char="l"/>
              <a:defRPr/>
            </a:pPr>
            <a:r>
              <a:rPr lang="ja-JP" altLang="en-US" sz="2800" dirty="0">
                <a:latin typeface="HGP創英角ｺﾞｼｯｸUB" panose="020B0900000000000000" pitchFamily="50" charset="-128"/>
                <a:ea typeface="HGP創英角ｺﾞｼｯｸUB" panose="020B0900000000000000" pitchFamily="50" charset="-128"/>
              </a:rPr>
              <a:t>「安全衛生チェックリスト」の項目を確認する！</a:t>
            </a:r>
          </a:p>
        </p:txBody>
      </p:sp>
      <p:sp>
        <p:nvSpPr>
          <p:cNvPr id="22531" name="Text Box 6"/>
          <p:cNvSpPr txBox="1">
            <a:spLocks noChangeArrowheads="1"/>
          </p:cNvSpPr>
          <p:nvPr/>
        </p:nvSpPr>
        <p:spPr bwMode="auto">
          <a:xfrm>
            <a:off x="1277938" y="3937000"/>
            <a:ext cx="6697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a:latin typeface="HGP創英角ｺﾞｼｯｸUB" pitchFamily="50" charset="-128"/>
                <a:ea typeface="HGP創英角ｺﾞｼｯｸUB" pitchFamily="50" charset="-128"/>
              </a:rPr>
              <a:t>･･･自社特有のチェック項目があれば追加する</a:t>
            </a:r>
          </a:p>
        </p:txBody>
      </p:sp>
      <p:sp>
        <p:nvSpPr>
          <p:cNvPr id="22532" name="Text Box 7"/>
          <p:cNvSpPr txBox="1">
            <a:spLocks noChangeArrowheads="1"/>
          </p:cNvSpPr>
          <p:nvPr/>
        </p:nvSpPr>
        <p:spPr bwMode="auto">
          <a:xfrm>
            <a:off x="1277938" y="1778000"/>
            <a:ext cx="66976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a:latin typeface="HGP創英角ｺﾞｼｯｸUB" pitchFamily="50" charset="-128"/>
                <a:ea typeface="HGP創英角ｺﾞｼｯｸUB" pitchFamily="50" charset="-128"/>
              </a:rPr>
              <a:t>･･･チェック項目は、あくまでも「代表選手」</a:t>
            </a:r>
          </a:p>
        </p:txBody>
      </p:sp>
      <p:sp>
        <p:nvSpPr>
          <p:cNvPr id="13" name="AutoShape 8"/>
          <p:cNvSpPr>
            <a:spLocks noChangeArrowheads="1"/>
          </p:cNvSpPr>
          <p:nvPr/>
        </p:nvSpPr>
        <p:spPr bwMode="auto">
          <a:xfrm>
            <a:off x="701675" y="3273425"/>
            <a:ext cx="7273925" cy="576263"/>
          </a:xfrm>
          <a:prstGeom prst="roundRect">
            <a:avLst>
              <a:gd name="adj" fmla="val 16667"/>
            </a:avLst>
          </a:prstGeom>
          <a:solidFill>
            <a:schemeClr val="accent5"/>
          </a:solidFill>
          <a:ln w="38100">
            <a:noFill/>
            <a:round/>
            <a:headEnd/>
            <a:tailEnd/>
          </a:ln>
          <a:effectLst/>
        </p:spPr>
        <p:txBody>
          <a:bodyPr anchor="ctr"/>
          <a:lstStyle/>
          <a:p>
            <a:pPr fontAlgn="auto">
              <a:spcBef>
                <a:spcPts val="0"/>
              </a:spcBef>
              <a:spcAft>
                <a:spcPts val="0"/>
              </a:spcAft>
              <a:buFont typeface="Wingdings" pitchFamily="2" charset="2"/>
              <a:buChar char="l"/>
              <a:defRPr/>
            </a:pPr>
            <a:r>
              <a:rPr lang="ja-JP" altLang="en-US" sz="2800" dirty="0">
                <a:latin typeface="HGP創英角ｺﾞｼｯｸUB" panose="020B0900000000000000" pitchFamily="50" charset="-128"/>
                <a:ea typeface="HGP創英角ｺﾞｼｯｸUB" panose="020B0900000000000000" pitchFamily="50" charset="-128"/>
              </a:rPr>
              <a:t>不足しているチェック項目を補完する！</a:t>
            </a:r>
          </a:p>
        </p:txBody>
      </p:sp>
      <p:sp>
        <p:nvSpPr>
          <p:cNvPr id="22534" name="Text Box 9"/>
          <p:cNvSpPr txBox="1">
            <a:spLocks noChangeArrowheads="1"/>
          </p:cNvSpPr>
          <p:nvPr/>
        </p:nvSpPr>
        <p:spPr bwMode="auto">
          <a:xfrm>
            <a:off x="1277938" y="2100263"/>
            <a:ext cx="66976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a:latin typeface="HGP創英角ｺﾞｼｯｸUB" pitchFamily="50" charset="-128"/>
                <a:ea typeface="HGP創英角ｺﾞｼｯｸUB" pitchFamily="50" charset="-128"/>
              </a:rPr>
              <a:t>      </a:t>
            </a:r>
            <a:r>
              <a:rPr lang="ja-JP" altLang="en-US" sz="2400">
                <a:latin typeface="HGP創英角ｺﾞｼｯｸUB" pitchFamily="50" charset="-128"/>
                <a:ea typeface="HGP創英角ｺﾞｼｯｸUB" pitchFamily="50" charset="-128"/>
              </a:rPr>
              <a:t>まずは、自社で必要な項目を洗い出しましょう</a:t>
            </a:r>
          </a:p>
        </p:txBody>
      </p:sp>
      <p:sp>
        <p:nvSpPr>
          <p:cNvPr id="22535" name="Text Box 10"/>
          <p:cNvSpPr txBox="1">
            <a:spLocks noChangeArrowheads="1"/>
          </p:cNvSpPr>
          <p:nvPr/>
        </p:nvSpPr>
        <p:spPr bwMode="auto">
          <a:xfrm>
            <a:off x="1062038" y="4243388"/>
            <a:ext cx="71818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a:latin typeface="HGP創英角ｺﾞｼｯｸUB" pitchFamily="50" charset="-128"/>
                <a:ea typeface="HGP創英角ｺﾞｼｯｸUB" pitchFamily="50" charset="-128"/>
              </a:rPr>
              <a:t> </a:t>
            </a:r>
            <a:r>
              <a:rPr lang="ja-JP" altLang="en-US" sz="2400">
                <a:latin typeface="HGP創英角ｺﾞｼｯｸUB" pitchFamily="50" charset="-128"/>
                <a:ea typeface="HGP創英角ｺﾞｼｯｸUB" pitchFamily="50" charset="-128"/>
              </a:rPr>
              <a:t>（本チェックリストを活用し、自社独自のリスト整備も可）</a:t>
            </a:r>
          </a:p>
        </p:txBody>
      </p:sp>
      <p:sp>
        <p:nvSpPr>
          <p:cNvPr id="16" name="AutoShape 11"/>
          <p:cNvSpPr>
            <a:spLocks noChangeArrowheads="1"/>
          </p:cNvSpPr>
          <p:nvPr/>
        </p:nvSpPr>
        <p:spPr bwMode="auto">
          <a:xfrm>
            <a:off x="701675" y="5229225"/>
            <a:ext cx="7273925" cy="1368425"/>
          </a:xfrm>
          <a:prstGeom prst="roundRect">
            <a:avLst>
              <a:gd name="adj" fmla="val 16667"/>
            </a:avLst>
          </a:prstGeom>
          <a:noFill/>
          <a:ln w="38100">
            <a:solidFill>
              <a:schemeClr val="accent5"/>
            </a:solidFill>
            <a:round/>
            <a:headEnd/>
            <a:tailEnd/>
          </a:ln>
          <a:effectLst/>
        </p:spPr>
        <p:txBody>
          <a:bodyPr anchor="ctr"/>
          <a:lstStyle/>
          <a:p>
            <a:pPr algn="ctr" fontAlgn="auto">
              <a:spcBef>
                <a:spcPts val="0"/>
              </a:spcBef>
              <a:spcAft>
                <a:spcPts val="0"/>
              </a:spcAft>
              <a:buFont typeface="Wingdings" pitchFamily="2" charset="2"/>
              <a:buNone/>
              <a:defRPr/>
            </a:pPr>
            <a:r>
              <a:rPr lang="ja-JP" altLang="en-US" sz="2800" dirty="0">
                <a:latin typeface="HGP創英角ｺﾞｼｯｸUB" panose="020B0900000000000000" pitchFamily="50" charset="-128"/>
                <a:ea typeface="HGP創英角ｺﾞｼｯｸUB" panose="020B0900000000000000" pitchFamily="50" charset="-128"/>
              </a:rPr>
              <a:t>「安全衛生チェックリスト」</a:t>
            </a:r>
          </a:p>
          <a:p>
            <a:pPr algn="ctr" fontAlgn="auto">
              <a:spcBef>
                <a:spcPts val="0"/>
              </a:spcBef>
              <a:spcAft>
                <a:spcPts val="0"/>
              </a:spcAft>
              <a:buFont typeface="Wingdings" pitchFamily="2" charset="2"/>
              <a:buNone/>
              <a:defRPr/>
            </a:pPr>
            <a:r>
              <a:rPr lang="ja-JP" altLang="en-US" sz="2800" dirty="0">
                <a:latin typeface="HGP創英角ｺﾞｼｯｸUB" panose="020B0900000000000000" pitchFamily="50" charset="-128"/>
                <a:ea typeface="HGP創英角ｺﾞｼｯｸUB" panose="020B0900000000000000" pitchFamily="50" charset="-128"/>
              </a:rPr>
              <a:t>（あるいは、自社独自のチェックリスト）</a:t>
            </a:r>
          </a:p>
          <a:p>
            <a:pPr algn="ctr" fontAlgn="auto">
              <a:spcBef>
                <a:spcPts val="0"/>
              </a:spcBef>
              <a:spcAft>
                <a:spcPts val="0"/>
              </a:spcAft>
              <a:buFont typeface="Wingdings" pitchFamily="2" charset="2"/>
              <a:buNone/>
              <a:defRPr/>
            </a:pPr>
            <a:r>
              <a:rPr lang="ja-JP" altLang="en-US" sz="2800" dirty="0">
                <a:latin typeface="HGP創英角ｺﾞｼｯｸUB" panose="020B0900000000000000" pitchFamily="50" charset="-128"/>
                <a:ea typeface="HGP創英角ｺﾞｼｯｸUB" panose="020B0900000000000000" pitchFamily="50" charset="-128"/>
              </a:rPr>
              <a:t>に従って、安全衛生状況の点検！</a:t>
            </a:r>
          </a:p>
        </p:txBody>
      </p:sp>
      <p:sp>
        <p:nvSpPr>
          <p:cNvPr id="17" name="AutoShape 14"/>
          <p:cNvSpPr>
            <a:spLocks noChangeArrowheads="1"/>
          </p:cNvSpPr>
          <p:nvPr/>
        </p:nvSpPr>
        <p:spPr bwMode="auto">
          <a:xfrm rot="5400000">
            <a:off x="4051300" y="2708275"/>
            <a:ext cx="431800" cy="431800"/>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19"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800" dirty="0">
                <a:solidFill>
                  <a:schemeClr val="tx1"/>
                </a:solidFill>
                <a:latin typeface="HGP創英角ｺﾞｼｯｸUB" panose="020B0900000000000000" pitchFamily="50" charset="-128"/>
                <a:ea typeface="HGP創英角ｺﾞｼｯｸUB" panose="020B0900000000000000" pitchFamily="50" charset="-128"/>
              </a:rPr>
              <a:t>安全衛生チェックリストの活用方法</a:t>
            </a:r>
          </a:p>
        </p:txBody>
      </p:sp>
      <p:sp>
        <p:nvSpPr>
          <p:cNvPr id="18" name="AutoShape 14"/>
          <p:cNvSpPr>
            <a:spLocks noChangeArrowheads="1"/>
          </p:cNvSpPr>
          <p:nvPr/>
        </p:nvSpPr>
        <p:spPr bwMode="auto">
          <a:xfrm rot="5400000">
            <a:off x="4051300" y="4705350"/>
            <a:ext cx="431800" cy="431800"/>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a:grpSpLocks/>
          </p:cNvGrpSpPr>
          <p:nvPr/>
        </p:nvGrpSpPr>
        <p:grpSpPr bwMode="auto">
          <a:xfrm>
            <a:off x="7994650" y="3411538"/>
            <a:ext cx="981075" cy="2649537"/>
            <a:chOff x="7994650" y="3411538"/>
            <a:chExt cx="981075" cy="2649537"/>
          </a:xfrm>
        </p:grpSpPr>
        <p:sp>
          <p:nvSpPr>
            <p:cNvPr id="15" name="AutoShape 14"/>
            <p:cNvSpPr>
              <a:spLocks noChangeArrowheads="1"/>
            </p:cNvSpPr>
            <p:nvPr/>
          </p:nvSpPr>
          <p:spPr bwMode="auto">
            <a:xfrm rot="16200000">
              <a:off x="8680450" y="4757738"/>
              <a:ext cx="295275"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0" name="AutoShape 14"/>
            <p:cNvSpPr>
              <a:spLocks noChangeArrowheads="1"/>
            </p:cNvSpPr>
            <p:nvPr/>
          </p:nvSpPr>
          <p:spPr bwMode="auto">
            <a:xfrm rot="16200000">
              <a:off x="8679656" y="5093494"/>
              <a:ext cx="296863"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1" name="AutoShape 14"/>
            <p:cNvSpPr>
              <a:spLocks noChangeArrowheads="1"/>
            </p:cNvSpPr>
            <p:nvPr/>
          </p:nvSpPr>
          <p:spPr bwMode="auto">
            <a:xfrm rot="16200000">
              <a:off x="8680450" y="5429250"/>
              <a:ext cx="295275"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2" name="AutoShape 14"/>
            <p:cNvSpPr>
              <a:spLocks noChangeArrowheads="1"/>
            </p:cNvSpPr>
            <p:nvPr/>
          </p:nvSpPr>
          <p:spPr bwMode="auto">
            <a:xfrm rot="10800000" flipH="1">
              <a:off x="7994650" y="5765800"/>
              <a:ext cx="296863"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3" name="AutoShape 14"/>
            <p:cNvSpPr>
              <a:spLocks noChangeArrowheads="1"/>
            </p:cNvSpPr>
            <p:nvPr/>
          </p:nvSpPr>
          <p:spPr bwMode="auto">
            <a:xfrm rot="10800000" flipH="1">
              <a:off x="8337550" y="5765800"/>
              <a:ext cx="295275"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4" name="AutoShape 14"/>
            <p:cNvSpPr>
              <a:spLocks noChangeArrowheads="1"/>
            </p:cNvSpPr>
            <p:nvPr/>
          </p:nvSpPr>
          <p:spPr bwMode="auto">
            <a:xfrm rot="10800000" flipH="1">
              <a:off x="8680450" y="5765800"/>
              <a:ext cx="295275"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5" name="AutoShape 14"/>
            <p:cNvSpPr>
              <a:spLocks noChangeArrowheads="1"/>
            </p:cNvSpPr>
            <p:nvPr/>
          </p:nvSpPr>
          <p:spPr bwMode="auto">
            <a:xfrm rot="10800000">
              <a:off x="8337550" y="3413125"/>
              <a:ext cx="295275"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6" name="AutoShape 14"/>
            <p:cNvSpPr>
              <a:spLocks noChangeArrowheads="1"/>
            </p:cNvSpPr>
            <p:nvPr/>
          </p:nvSpPr>
          <p:spPr bwMode="auto">
            <a:xfrm rot="10800000">
              <a:off x="7994650" y="3413125"/>
              <a:ext cx="296863"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7" name="AutoShape 14"/>
            <p:cNvSpPr>
              <a:spLocks noChangeArrowheads="1"/>
            </p:cNvSpPr>
            <p:nvPr/>
          </p:nvSpPr>
          <p:spPr bwMode="auto">
            <a:xfrm rot="10800000">
              <a:off x="8680450" y="3411538"/>
              <a:ext cx="295275" cy="296862"/>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8" name="AutoShape 14"/>
            <p:cNvSpPr>
              <a:spLocks noChangeArrowheads="1"/>
            </p:cNvSpPr>
            <p:nvPr/>
          </p:nvSpPr>
          <p:spPr bwMode="auto">
            <a:xfrm rot="16200000">
              <a:off x="8680450" y="3748088"/>
              <a:ext cx="295275"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9" name="AutoShape 14"/>
            <p:cNvSpPr>
              <a:spLocks noChangeArrowheads="1"/>
            </p:cNvSpPr>
            <p:nvPr/>
          </p:nvSpPr>
          <p:spPr bwMode="auto">
            <a:xfrm rot="16200000">
              <a:off x="8680450" y="4084638"/>
              <a:ext cx="295275"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30" name="AutoShape 14"/>
            <p:cNvSpPr>
              <a:spLocks noChangeArrowheads="1"/>
            </p:cNvSpPr>
            <p:nvPr/>
          </p:nvSpPr>
          <p:spPr bwMode="auto">
            <a:xfrm rot="16200000">
              <a:off x="8680450" y="4421188"/>
              <a:ext cx="295275" cy="29527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2"/>
          <p:cNvGraphicFramePr>
            <a:graphicFrameLocks noGrp="1"/>
          </p:cNvGraphicFramePr>
          <p:nvPr/>
        </p:nvGraphicFramePr>
        <p:xfrm>
          <a:off x="179388" y="1719263"/>
          <a:ext cx="8856662" cy="5037137"/>
        </p:xfrm>
        <a:graphic>
          <a:graphicData uri="http://schemas.openxmlformats.org/drawingml/2006/table">
            <a:tbl>
              <a:tblPr/>
              <a:tblGrid>
                <a:gridCol w="2879725">
                  <a:extLst>
                    <a:ext uri="{9D8B030D-6E8A-4147-A177-3AD203B41FA5}">
                      <a16:colId xmlns:a16="http://schemas.microsoft.com/office/drawing/2014/main" val="20000"/>
                    </a:ext>
                  </a:extLst>
                </a:gridCol>
                <a:gridCol w="5976937">
                  <a:extLst>
                    <a:ext uri="{9D8B030D-6E8A-4147-A177-3AD203B41FA5}">
                      <a16:colId xmlns:a16="http://schemas.microsoft.com/office/drawing/2014/main" val="20001"/>
                    </a:ext>
                  </a:extLst>
                </a:gridCol>
              </a:tblGrid>
              <a:tr h="438178">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項　　目</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a:ln>
                            <a:noFill/>
                          </a:ln>
                          <a:solidFill>
                            <a:schemeClr val="tx1"/>
                          </a:solidFill>
                          <a:effectLst/>
                          <a:latin typeface="HGP創英角ｺﾞｼｯｸUB" panose="020B0900000000000000" pitchFamily="50" charset="-128"/>
                          <a:ea typeface="HGP創英角ｺﾞｼｯｸUB" panose="020B0900000000000000" pitchFamily="50" charset="-128"/>
                        </a:rPr>
                        <a:t>内　　容</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1144">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いつ（Ｗｈｅｎ）</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marL="914400" indent="-457200">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marL="1295400" indent="-381000">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marL="1714500" indent="-342900">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marL="2171700" indent="-342900">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marL="26289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marL="30861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marL="35433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marL="40005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en-US" altLang="ja-JP"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① </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説明を受けてすぐに（</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現状の把握</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a:t>
                      </a:r>
                    </a:p>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② 対策を取った後に（</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効果の確認</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a:t>
                      </a:r>
                    </a:p>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③ 全社的行事等に絡めて（</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維持の確認</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84">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a:ln>
                            <a:noFill/>
                          </a:ln>
                          <a:solidFill>
                            <a:schemeClr val="tx1"/>
                          </a:solidFill>
                          <a:effectLst/>
                          <a:latin typeface="HGP創英角ｺﾞｼｯｸUB" panose="020B0900000000000000" pitchFamily="50" charset="-128"/>
                          <a:ea typeface="HGP創英角ｺﾞｼｯｸUB" panose="020B0900000000000000" pitchFamily="50" charset="-128"/>
                        </a:rPr>
                        <a:t>どこで（Ｗｈｅｒｅ）</a:t>
                      </a:r>
                      <a:endPar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marL="914400" indent="-457200">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marL="1295400" indent="-381000">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marL="1714500" indent="-342900">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marL="2171700" indent="-342900">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marL="26289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marL="30861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marL="35433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marL="40005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en-US" altLang="ja-JP"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①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事業場内</a:t>
                      </a:r>
                    </a:p>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②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排出元</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84">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だれが（Ｗｈｏ）</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marL="914400" indent="-457200">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marL="1295400" indent="-381000">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marL="1714500" indent="-342900">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marL="2171700" indent="-342900">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marL="26289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marL="30861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marL="35433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marL="40005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en-US" altLang="ja-JP"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①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事業者</a:t>
                      </a:r>
                    </a:p>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②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事業者と現場責任者が同時に</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（異なる視点で）</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65">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a:ln>
                            <a:noFill/>
                          </a:ln>
                          <a:solidFill>
                            <a:schemeClr val="tx1"/>
                          </a:solidFill>
                          <a:effectLst/>
                          <a:latin typeface="HGP創英角ｺﾞｼｯｸUB" panose="020B0900000000000000" pitchFamily="50" charset="-128"/>
                          <a:ea typeface="HGP創英角ｺﾞｼｯｸUB" panose="020B0900000000000000" pitchFamily="50" charset="-128"/>
                        </a:rPr>
                        <a:t>なにを（Ｗｈａｔ）</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marL="914400" indent="-457200">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marL="1295400" indent="-381000">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marL="1714500" indent="-342900">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marL="2171700" indent="-342900">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marL="26289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marL="30861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marL="35433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marL="40005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en-US" altLang="ja-JP"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①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チェックリストの項目</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（適宜、更新）</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41204">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どのように（</a:t>
                      </a:r>
                      <a:r>
                        <a:rPr kumimoji="1" lang="en-US" altLang="ja-JP"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How</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marL="914400" indent="-457200">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marL="1295400" indent="-381000">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marL="1714500" indent="-342900">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marL="2171700" indent="-342900">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marL="26289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marL="30861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marL="35433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marL="40005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en-US" altLang="ja-JP"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①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現場観察</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（最も重要）</a:t>
                      </a:r>
                    </a:p>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②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チェックリストによるチェック</a:t>
                      </a:r>
                    </a:p>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③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帳票、記録等のチェック</a:t>
                      </a:r>
                    </a:p>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④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聞き込み</a:t>
                      </a:r>
                      <a:r>
                        <a:rPr kumimoji="1" lang="ja-JP" altLang="en-US"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（ヒアリング）</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8178">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a:ln>
                            <a:noFill/>
                          </a:ln>
                          <a:solidFill>
                            <a:schemeClr val="tx1"/>
                          </a:solidFill>
                          <a:effectLst/>
                          <a:latin typeface="HGP創英角ｺﾞｼｯｸUB" panose="020B0900000000000000" pitchFamily="50" charset="-128"/>
                          <a:ea typeface="HGP創英角ｺﾞｼｯｸUB" panose="020B0900000000000000" pitchFamily="50" charset="-128"/>
                        </a:rPr>
                        <a:t>なぜ（Ｗｈｙ）</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charset="-128"/>
                        </a:defRPr>
                      </a:lvl1pPr>
                      <a:lvl2pPr marL="914400" indent="-457200">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charset="-128"/>
                        </a:defRPr>
                      </a:lvl2pPr>
                      <a:lvl3pPr marL="1295400" indent="-381000">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charset="-128"/>
                        </a:defRPr>
                      </a:lvl3pPr>
                      <a:lvl4pPr marL="1714500" indent="-342900">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4pPr>
                      <a:lvl5pPr marL="2171700" indent="-342900">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5pPr>
                      <a:lvl6pPr marL="26289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6pPr>
                      <a:lvl7pPr marL="30861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7pPr>
                      <a:lvl8pPr marL="35433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8pPr>
                      <a:lvl9pPr marL="4000500" indent="-342900"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charset="-128"/>
                        </a:defRPr>
                      </a:lvl9pPr>
                    </a:lstStyle>
                    <a:p>
                      <a:pPr marL="533400" marR="0" lvl="0" indent="-533400" algn="l" defTabSz="914400" rtl="0" eaLnBrk="1" fontAlgn="base" latinLnBrk="0" hangingPunct="1">
                        <a:lnSpc>
                          <a:spcPct val="95000"/>
                        </a:lnSpc>
                        <a:spcBef>
                          <a:spcPct val="10000"/>
                        </a:spcBef>
                        <a:spcAft>
                          <a:spcPct val="0"/>
                        </a:spcAft>
                        <a:buClr>
                          <a:schemeClr val="hlink"/>
                        </a:buClr>
                        <a:buSzPct val="70000"/>
                        <a:buFontTx/>
                        <a:buNone/>
                        <a:tabLst/>
                      </a:pPr>
                      <a:r>
                        <a:rPr kumimoji="1" lang="en-US" altLang="ja-JP" sz="20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① </a:t>
                      </a:r>
                      <a:r>
                        <a:rPr kumimoji="1" lang="ja-JP" altLang="en-US" sz="2000" b="0" i="0" u="none" strike="noStrike" cap="none" normalizeH="0" baseline="0" dirty="0">
                          <a:ln>
                            <a:noFill/>
                          </a:ln>
                          <a:solidFill>
                            <a:srgbClr val="FF0000"/>
                          </a:solidFill>
                          <a:effectLst/>
                          <a:latin typeface="HGP創英角ｺﾞｼｯｸUB" panose="020B0900000000000000" pitchFamily="50" charset="-128"/>
                          <a:ea typeface="HGP創英角ｺﾞｼｯｸUB" panose="020B0900000000000000" pitchFamily="50" charset="-128"/>
                        </a:rPr>
                        <a:t>実施そのもの</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Text Box 43"/>
          <p:cNvSpPr txBox="1">
            <a:spLocks noChangeArrowheads="1"/>
          </p:cNvSpPr>
          <p:nvPr/>
        </p:nvSpPr>
        <p:spPr bwMode="auto">
          <a:xfrm>
            <a:off x="107950" y="1087438"/>
            <a:ext cx="2735263" cy="460375"/>
          </a:xfrm>
          <a:prstGeom prst="rect">
            <a:avLst/>
          </a:prstGeom>
          <a:solidFill>
            <a:schemeClr val="accent5"/>
          </a:solidFill>
          <a:ln w="19050">
            <a:solidFill>
              <a:schemeClr val="bg2"/>
            </a:solidFill>
            <a:miter lim="800000"/>
            <a:headEnd/>
            <a:tailEnd/>
          </a:ln>
          <a:effectLst/>
        </p:spPr>
        <p:txBody>
          <a:bodyPr>
            <a:spAutoFit/>
          </a:bodyPr>
          <a:lstStyle/>
          <a:p>
            <a:pPr algn="ctr" fontAlgn="auto">
              <a:spcBef>
                <a:spcPct val="50000"/>
              </a:spcBef>
              <a:spcAft>
                <a:spcPts val="0"/>
              </a:spcAft>
              <a:defRPr/>
            </a:pPr>
            <a:r>
              <a:rPr lang="ja-JP" altLang="en-US" sz="2400" b="1" dirty="0">
                <a:latin typeface="HGP創英角ｺﾞｼｯｸUB" panose="020B0900000000000000" pitchFamily="50" charset="-128"/>
                <a:ea typeface="HGP創英角ｺﾞｼｯｸUB" panose="020B0900000000000000" pitchFamily="50" charset="-128"/>
              </a:rPr>
              <a:t>チェックの方法</a:t>
            </a:r>
          </a:p>
        </p:txBody>
      </p:sp>
      <p:sp>
        <p:nvSpPr>
          <p:cNvPr id="23581" name="Rectangle 45"/>
          <p:cNvSpPr>
            <a:spLocks noChangeArrowheads="1"/>
          </p:cNvSpPr>
          <p:nvPr/>
        </p:nvSpPr>
        <p:spPr bwMode="auto">
          <a:xfrm>
            <a:off x="3276600" y="1052513"/>
            <a:ext cx="568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 typeface="Wingdings" pitchFamily="2" charset="2"/>
              <a:buChar char="l"/>
            </a:pPr>
            <a:r>
              <a:rPr lang="ja-JP" altLang="en-US" sz="2400" u="sng">
                <a:latin typeface="HGP創英角ｺﾞｼｯｸUB" pitchFamily="50" charset="-128"/>
                <a:ea typeface="HGP創英角ｺﾞｼｯｸUB" pitchFamily="50" charset="-128"/>
              </a:rPr>
              <a:t>５</a:t>
            </a:r>
            <a:r>
              <a:rPr lang="en-US" altLang="ja-JP" sz="2400" u="sng">
                <a:latin typeface="HGP創英角ｺﾞｼｯｸUB" pitchFamily="50" charset="-128"/>
                <a:ea typeface="HGP創英角ｺﾞｼｯｸUB" pitchFamily="50" charset="-128"/>
              </a:rPr>
              <a:t>W</a:t>
            </a:r>
            <a:r>
              <a:rPr lang="ja-JP" altLang="en-US" sz="2400" u="sng">
                <a:latin typeface="HGP創英角ｺﾞｼｯｸUB" pitchFamily="50" charset="-128"/>
                <a:ea typeface="HGP創英角ｺﾞｼｯｸUB" pitchFamily="50" charset="-128"/>
              </a:rPr>
              <a:t>１ｈを踏まえて効果的な実施を！</a:t>
            </a:r>
          </a:p>
        </p:txBody>
      </p:sp>
      <p:sp>
        <p:nvSpPr>
          <p:cNvPr id="7"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800" dirty="0">
                <a:solidFill>
                  <a:schemeClr val="tx1"/>
                </a:solidFill>
                <a:latin typeface="HGP創英角ｺﾞｼｯｸUB" panose="020B0900000000000000" pitchFamily="50" charset="-128"/>
                <a:ea typeface="HGP創英角ｺﾞｼｯｸUB" panose="020B0900000000000000" pitchFamily="50" charset="-128"/>
              </a:rPr>
              <a:t>安全衛生チェックリストの活用方法</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2133600"/>
            <a:ext cx="9144000" cy="2303463"/>
          </a:xfrm>
          <a:prstGeom prst="homePlate">
            <a:avLst>
              <a:gd name="adj" fmla="val 27493"/>
            </a:avLst>
          </a:prstGeom>
          <a:solidFill>
            <a:schemeClr val="accent5"/>
          </a:solidFill>
        </p:spPr>
        <p:txBody>
          <a:bodyPr rtlCol="0" anchor="ctr">
            <a:noAutofit/>
          </a:bodyPr>
          <a:lstStyle/>
          <a:p>
            <a:pPr algn="ctr" eaLnBrk="1" fontAlgn="auto" hangingPunct="1">
              <a:spcAft>
                <a:spcPts val="0"/>
              </a:spcAft>
              <a:defRPr/>
            </a:pPr>
            <a:r>
              <a:rPr lang="ja-JP" altLang="en-US" sz="6600" b="0" dirty="0">
                <a:ln w="635">
                  <a:noFill/>
                </a:ln>
                <a:latin typeface="HGP創英角ｺﾞｼｯｸUB" panose="020B0900000000000000" pitchFamily="50" charset="-128"/>
                <a:ea typeface="HGP創英角ｺﾞｼｯｸUB" panose="020B0900000000000000" pitchFamily="50" charset="-128"/>
              </a:rPr>
              <a:t>産業廃棄物処理業</a:t>
            </a:r>
            <a:br>
              <a:rPr lang="en-US" altLang="ja-JP" sz="6600" b="0" dirty="0">
                <a:ln w="635">
                  <a:noFill/>
                </a:ln>
                <a:latin typeface="HGP創英角ｺﾞｼｯｸUB" panose="020B0900000000000000" pitchFamily="50" charset="-128"/>
                <a:ea typeface="HGP創英角ｺﾞｼｯｸUB" panose="020B0900000000000000" pitchFamily="50" charset="-128"/>
              </a:rPr>
            </a:br>
            <a:r>
              <a:rPr lang="ja-JP" altLang="en-US" sz="6600" b="0" dirty="0">
                <a:ln w="635">
                  <a:noFill/>
                </a:ln>
                <a:latin typeface="HGP創英角ｺﾞｼｯｸUB" panose="020B0900000000000000" pitchFamily="50" charset="-128"/>
                <a:ea typeface="HGP創英角ｺﾞｼｯｸUB" panose="020B0900000000000000" pitchFamily="50" charset="-128"/>
              </a:rPr>
              <a:t>ヒヤリハットデータベース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p:cNvSpPr txBox="1">
            <a:spLocks noChangeArrowheads="1"/>
          </p:cNvSpPr>
          <p:nvPr/>
        </p:nvSpPr>
        <p:spPr bwMode="auto">
          <a:xfrm>
            <a:off x="723900" y="4076700"/>
            <a:ext cx="7632700" cy="2009775"/>
          </a:xfrm>
          <a:prstGeom prst="roundRect">
            <a:avLst/>
          </a:prstGeom>
          <a:solidFill>
            <a:schemeClr val="accent5"/>
          </a:solidFill>
          <a:ln>
            <a:noFill/>
          </a:ln>
          <a:effectLst/>
        </p:spPr>
        <p:txBody>
          <a:bodyPr>
            <a:spAutoFit/>
          </a:bodyPr>
          <a:lstStyle/>
          <a:p>
            <a:pPr fontAlgn="auto">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ヒヤリ・ハットはその背後に多くの労働災害の芽が潜んでおり、</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労働災害を防止するための貴重な情報源</a:t>
            </a:r>
            <a:r>
              <a:rPr lang="ja-JP" altLang="en-US" sz="2800" dirty="0">
                <a:latin typeface="HGP創英角ｺﾞｼｯｸUB" panose="020B0900000000000000" pitchFamily="50" charset="-128"/>
                <a:ea typeface="HGP創英角ｺﾞｼｯｸUB" panose="020B0900000000000000" pitchFamily="50" charset="-128"/>
              </a:rPr>
              <a:t>である。これらの情報を巧く活用することで災害や事故を未然に防止することが可能である</a:t>
            </a:r>
          </a:p>
        </p:txBody>
      </p:sp>
      <p:sp>
        <p:nvSpPr>
          <p:cNvPr id="11" name="AutoShape 16"/>
          <p:cNvSpPr>
            <a:spLocks noChangeArrowheads="1"/>
          </p:cNvSpPr>
          <p:nvPr/>
        </p:nvSpPr>
        <p:spPr bwMode="auto">
          <a:xfrm>
            <a:off x="723900" y="1676400"/>
            <a:ext cx="7632700" cy="1465263"/>
          </a:xfrm>
          <a:prstGeom prst="wedgeRoundRectCallout">
            <a:avLst>
              <a:gd name="adj1" fmla="val -34066"/>
              <a:gd name="adj2" fmla="val -74516"/>
              <a:gd name="adj3" fmla="val 16667"/>
            </a:avLst>
          </a:prstGeom>
          <a:solidFill>
            <a:schemeClr val="accent5"/>
          </a:solidFill>
          <a:ln w="38100">
            <a:noFill/>
            <a:miter lim="800000"/>
            <a:headEnd/>
            <a:tailEnd/>
          </a:ln>
          <a:effectLst/>
        </p:spPr>
        <p:txBody>
          <a:bodyPr>
            <a:spAutoFit/>
          </a:bodyPr>
          <a:lstStyle/>
          <a:p>
            <a:pPr fontAlgn="auto">
              <a:spcBef>
                <a:spcPts val="0"/>
              </a:spcBef>
              <a:spcAft>
                <a:spcPts val="0"/>
              </a:spcAft>
              <a:defRPr/>
            </a:pPr>
            <a:r>
              <a:rPr lang="ja-JP" altLang="en-US" sz="2400" dirty="0">
                <a:latin typeface="HGP創英角ｺﾞｼｯｸUB" panose="020B0900000000000000" pitchFamily="50" charset="-128"/>
                <a:ea typeface="HGP創英角ｺﾞｼｯｸUB" panose="020B0900000000000000" pitchFamily="50" charset="-128"/>
              </a:rPr>
              <a:t>数多くの危険が存在する中、</a:t>
            </a:r>
          </a:p>
          <a:p>
            <a:pPr fontAlgn="auto">
              <a:spcBef>
                <a:spcPts val="0"/>
              </a:spcBef>
              <a:spcAft>
                <a:spcPts val="0"/>
              </a:spcAft>
              <a:defRPr/>
            </a:pPr>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「たまたま事故や災害に至らずに済んだ」</a:t>
            </a:r>
          </a:p>
          <a:p>
            <a:pPr fontAlgn="auto">
              <a:spcBef>
                <a:spcPts val="0"/>
              </a:spcBef>
              <a:spcAft>
                <a:spcPts val="0"/>
              </a:spcAft>
              <a:defRPr/>
            </a:pPr>
            <a:r>
              <a:rPr lang="ja-JP" altLang="en-US" sz="2400" dirty="0">
                <a:latin typeface="HGP創英角ｺﾞｼｯｸUB" panose="020B0900000000000000" pitchFamily="50" charset="-128"/>
                <a:ea typeface="HGP創英角ｺﾞｼｯｸUB" panose="020B0900000000000000" pitchFamily="50" charset="-128"/>
              </a:rPr>
              <a:t>という体験</a:t>
            </a:r>
          </a:p>
        </p:txBody>
      </p:sp>
      <p:sp>
        <p:nvSpPr>
          <p:cNvPr id="19" name="AutoShape 17"/>
          <p:cNvSpPr>
            <a:spLocks noChangeArrowheads="1"/>
          </p:cNvSpPr>
          <p:nvPr/>
        </p:nvSpPr>
        <p:spPr bwMode="auto">
          <a:xfrm>
            <a:off x="3240088" y="3300072"/>
            <a:ext cx="2663825" cy="647700"/>
          </a:xfrm>
          <a:prstGeom prst="downArrow">
            <a:avLst>
              <a:gd name="adj1" fmla="val 60907"/>
              <a:gd name="adj2" fmla="val 36273"/>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100000" t="100000"/>
            </a:path>
            <a:tileRect r="-100000" b="-100000"/>
          </a:gradFill>
          <a:ln>
            <a:noFill/>
          </a:ln>
          <a:effectLst/>
        </p:spPr>
        <p:txBody>
          <a:bodyPr vert="eaVert" wrap="none" anchor="ctr"/>
          <a:lstStyle/>
          <a:p>
            <a:pPr fontAlgn="auto">
              <a:spcBef>
                <a:spcPts val="0"/>
              </a:spcBef>
              <a:spcAft>
                <a:spcPts val="0"/>
              </a:spcAft>
              <a:defRPr/>
            </a:pPr>
            <a:endParaRPr lang="ja-JP" altLang="en-US">
              <a:latin typeface="+mn-lt"/>
              <a:ea typeface="+mn-ea"/>
            </a:endParaRPr>
          </a:p>
        </p:txBody>
      </p:sp>
      <p:sp>
        <p:nvSpPr>
          <p:cNvPr id="7" name="Rectangle 3"/>
          <p:cNvSpPr txBox="1">
            <a:spLocks noChangeArrowheads="1"/>
          </p:cNvSpPr>
          <p:nvPr/>
        </p:nvSpPr>
        <p:spPr>
          <a:xfrm>
            <a:off x="0" y="0"/>
            <a:ext cx="9144000" cy="1125538"/>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5400" dirty="0">
                <a:solidFill>
                  <a:schemeClr val="tx1"/>
                </a:solidFill>
                <a:latin typeface="HGP創英角ｺﾞｼｯｸUB" panose="020B0900000000000000" pitchFamily="50" charset="-128"/>
                <a:ea typeface="HGP創英角ｺﾞｼｯｸUB" panose="020B0900000000000000" pitchFamily="50" charset="-128"/>
              </a:rPr>
              <a:t>ヒヤリ・ハットとは？</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23850" y="1809750"/>
            <a:ext cx="8496300" cy="2303463"/>
          </a:xfrm>
          <a:prstGeom prst="roundRect">
            <a:avLst>
              <a:gd name="adj" fmla="val 14138"/>
            </a:avLst>
          </a:prstGeom>
          <a:noFill/>
          <a:ln w="38100">
            <a:solidFill>
              <a:schemeClr val="accent5"/>
            </a:solidFill>
          </a:ln>
          <a:effectLst/>
        </p:spPr>
        <p:txBody>
          <a:bodyPr lIns="74295" tIns="8890" rIns="74295" bIns="8890"/>
          <a:lstStyle/>
          <a:p>
            <a:pPr marL="457200" indent="-457200" fontAlgn="auto">
              <a:spcBef>
                <a:spcPts val="0"/>
              </a:spcBef>
              <a:spcAft>
                <a:spcPts val="0"/>
              </a:spcAft>
              <a:buFont typeface="Arial" panose="020B0604020202020204" pitchFamily="34" charset="0"/>
              <a:buChar char="•"/>
              <a:defRPr/>
            </a:pP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労働者が経験した「ヒヤリとした、ハットした事例」を報告し、類似災害を未然に防止するもの</a:t>
            </a:r>
          </a:p>
          <a:p>
            <a:pPr fontAlgn="auto">
              <a:spcBef>
                <a:spcPts val="0"/>
              </a:spcBef>
              <a:spcAft>
                <a:spcPts val="0"/>
              </a:spcAft>
              <a:defRPr/>
            </a:pPr>
            <a:endPar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endParaRPr>
          </a:p>
          <a:p>
            <a:pPr marL="457200" indent="-457200" fontAlgn="auto">
              <a:spcBef>
                <a:spcPts val="0"/>
              </a:spcBef>
              <a:spcAft>
                <a:spcPts val="0"/>
              </a:spcAft>
              <a:buFont typeface="Arial" panose="020B0604020202020204" pitchFamily="34" charset="0"/>
              <a:buChar char="•"/>
              <a:defRPr/>
            </a:pP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この活動により、労働者が危険なものを危険と感じる感受性が磨かれる</a:t>
            </a:r>
          </a:p>
        </p:txBody>
      </p:sp>
      <p:sp>
        <p:nvSpPr>
          <p:cNvPr id="7" name="AutoShape 6"/>
          <p:cNvSpPr>
            <a:spLocks noChangeArrowheads="1"/>
          </p:cNvSpPr>
          <p:nvPr/>
        </p:nvSpPr>
        <p:spPr bwMode="auto">
          <a:xfrm>
            <a:off x="1114425" y="5067300"/>
            <a:ext cx="6913563" cy="647700"/>
          </a:xfrm>
          <a:prstGeom prst="roundRect">
            <a:avLst>
              <a:gd name="adj" fmla="val 16667"/>
            </a:avLst>
          </a:prstGeom>
          <a:solidFill>
            <a:schemeClr val="accent5"/>
          </a:solidFill>
          <a:ln w="9525">
            <a:noFill/>
            <a:round/>
            <a:headEnd/>
            <a:tailEnd/>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820738" indent="-285750">
              <a:spcBef>
                <a:spcPct val="20000"/>
              </a:spcBef>
              <a:buChar char="–"/>
              <a:defRPr kumimoji="1" sz="2800">
                <a:solidFill>
                  <a:schemeClr val="tx1"/>
                </a:solidFill>
                <a:latin typeface="Arial" charset="0"/>
                <a:ea typeface="ＭＳ Ｐゴシック" charset="-128"/>
              </a:defRPr>
            </a:lvl2pPr>
            <a:lvl3pPr marL="1228725" indent="-228600">
              <a:spcBef>
                <a:spcPct val="20000"/>
              </a:spcBef>
              <a:buChar char="•"/>
              <a:defRPr kumimoji="1" sz="2400">
                <a:solidFill>
                  <a:schemeClr val="tx1"/>
                </a:solidFill>
                <a:latin typeface="Arial" charset="0"/>
                <a:ea typeface="ＭＳ Ｐゴシック" charset="-128"/>
              </a:defRPr>
            </a:lvl3pPr>
            <a:lvl4pPr marL="1636713"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fontAlgn="base">
              <a:spcBef>
                <a:spcPct val="20000"/>
              </a:spcBef>
              <a:spcAft>
                <a:spcPct val="0"/>
              </a:spcAft>
              <a:buChar char="»"/>
              <a:defRPr kumimoji="1" sz="2000">
                <a:solidFill>
                  <a:schemeClr val="tx1"/>
                </a:solidFill>
                <a:latin typeface="Arial" charset="0"/>
                <a:ea typeface="ＭＳ Ｐゴシック" charset="-128"/>
              </a:defRPr>
            </a:lvl9pPr>
          </a:lstStyle>
          <a:p>
            <a:pPr algn="ctr" fontAlgn="auto">
              <a:lnSpc>
                <a:spcPct val="80000"/>
              </a:lnSpc>
              <a:spcBef>
                <a:spcPct val="0"/>
              </a:spcBef>
              <a:spcAft>
                <a:spcPts val="0"/>
              </a:spcAft>
              <a:buFontTx/>
              <a:buNone/>
              <a:defRPr/>
            </a:pPr>
            <a:r>
              <a:rPr lang="ja-JP" altLang="en-US" sz="3600" b="1" dirty="0"/>
              <a:t>ヒヤリ・ハット事例集の作成など</a:t>
            </a:r>
          </a:p>
        </p:txBody>
      </p:sp>
      <p:sp>
        <p:nvSpPr>
          <p:cNvPr id="8" name="Rectangle 3"/>
          <p:cNvSpPr txBox="1">
            <a:spLocks noChangeArrowheads="1"/>
          </p:cNvSpPr>
          <p:nvPr/>
        </p:nvSpPr>
        <p:spPr>
          <a:xfrm>
            <a:off x="0" y="0"/>
            <a:ext cx="9144000" cy="1125538"/>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5400" dirty="0">
                <a:solidFill>
                  <a:schemeClr val="tx1"/>
                </a:solidFill>
                <a:latin typeface="HGP創英角ｺﾞｼｯｸUB" panose="020B0900000000000000" pitchFamily="50" charset="-128"/>
                <a:ea typeface="HGP創英角ｺﾞｼｯｸUB" panose="020B0900000000000000" pitchFamily="50" charset="-128"/>
              </a:rPr>
              <a:t>ヒヤリ・ハット活動とは？</a:t>
            </a:r>
          </a:p>
        </p:txBody>
      </p:sp>
      <p:sp>
        <p:nvSpPr>
          <p:cNvPr id="10" name="AutoShape 14"/>
          <p:cNvSpPr>
            <a:spLocks noChangeArrowheads="1"/>
          </p:cNvSpPr>
          <p:nvPr/>
        </p:nvSpPr>
        <p:spPr bwMode="auto">
          <a:xfrm rot="5400000">
            <a:off x="4067969" y="4256881"/>
            <a:ext cx="681038" cy="682625"/>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179388" y="3213100"/>
            <a:ext cx="4024312" cy="3173413"/>
          </a:xfrm>
          <a:prstGeom prst="rect">
            <a:avLst/>
          </a:prstGeom>
          <a:ln>
            <a:noFill/>
          </a:ln>
          <a:effectLst>
            <a:outerShdw blurRad="292100" dist="139700" dir="2700000" algn="tl" rotWithShape="0">
              <a:srgbClr val="333333">
                <a:alpha val="65000"/>
              </a:srgbClr>
            </a:outerShdw>
          </a:effectLst>
        </p:spPr>
      </p:pic>
      <p:pic>
        <p:nvPicPr>
          <p:cNvPr id="16" name="図 15"/>
          <p:cNvPicPr>
            <a:picLocks noChangeAspect="1"/>
          </p:cNvPicPr>
          <p:nvPr/>
        </p:nvPicPr>
        <p:blipFill>
          <a:blip r:embed="rId4"/>
          <a:stretch>
            <a:fillRect/>
          </a:stretch>
        </p:blipFill>
        <p:spPr>
          <a:xfrm>
            <a:off x="4303713" y="3213100"/>
            <a:ext cx="4751387" cy="3173413"/>
          </a:xfrm>
          <a:prstGeom prst="rect">
            <a:avLst/>
          </a:prstGeom>
          <a:ln>
            <a:noFill/>
          </a:ln>
          <a:effectLst>
            <a:outerShdw blurRad="292100" dist="139700" dir="2700000" algn="tl" rotWithShape="0">
              <a:srgbClr val="333333">
                <a:alpha val="65000"/>
              </a:srgbClr>
            </a:outerShdw>
          </a:effectLst>
        </p:spPr>
      </p:pic>
      <p:sp>
        <p:nvSpPr>
          <p:cNvPr id="27652" name="Text Box 24"/>
          <p:cNvSpPr txBox="1">
            <a:spLocks noChangeArrowheads="1"/>
          </p:cNvSpPr>
          <p:nvPr/>
        </p:nvSpPr>
        <p:spPr bwMode="auto">
          <a:xfrm>
            <a:off x="702469" y="1844675"/>
            <a:ext cx="7739062"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3600"/>
              </a:lnSpc>
              <a:spcBef>
                <a:spcPct val="0"/>
              </a:spcBef>
              <a:buFontTx/>
              <a:buNone/>
            </a:pPr>
            <a:r>
              <a:rPr lang="ja-JP" altLang="en-US" sz="2800" dirty="0">
                <a:latin typeface="HGP創英角ｺﾞｼｯｸUB" pitchFamily="50" charset="-128"/>
                <a:ea typeface="HGP創英角ｺﾞｼｯｸUB" pitchFamily="50" charset="-128"/>
              </a:rPr>
              <a:t>全国の産業廃棄物処理業者から、収集したヒヤリ・ハット事例をまとめた、データベース（全</a:t>
            </a:r>
            <a:r>
              <a:rPr lang="en-US" altLang="ja-JP" sz="2800" dirty="0">
                <a:latin typeface="HGP創英角ｺﾞｼｯｸUB" pitchFamily="50" charset="-128"/>
                <a:ea typeface="HGP創英角ｺﾞｼｯｸUB" pitchFamily="50" charset="-128"/>
              </a:rPr>
              <a:t>2,070</a:t>
            </a:r>
            <a:r>
              <a:rPr lang="ja-JP" altLang="en-US" sz="2800" dirty="0">
                <a:latin typeface="HGP創英角ｺﾞｼｯｸUB" pitchFamily="50" charset="-128"/>
                <a:ea typeface="HGP創英角ｺﾞｼｯｸUB" pitchFamily="50" charset="-128"/>
              </a:rPr>
              <a:t>件）</a:t>
            </a:r>
          </a:p>
        </p:txBody>
      </p:sp>
      <p:sp>
        <p:nvSpPr>
          <p:cNvPr id="6" name="Rectangle 3"/>
          <p:cNvSpPr txBox="1">
            <a:spLocks noChangeArrowheads="1"/>
          </p:cNvSpPr>
          <p:nvPr/>
        </p:nvSpPr>
        <p:spPr>
          <a:xfrm>
            <a:off x="0" y="0"/>
            <a:ext cx="9144000" cy="14128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800" dirty="0">
                <a:solidFill>
                  <a:schemeClr val="tx1"/>
                </a:solidFill>
                <a:latin typeface="HGP創英角ｺﾞｼｯｸUB" panose="020B0900000000000000" pitchFamily="50" charset="-128"/>
                <a:ea typeface="HGP創英角ｺﾞｼｯｸUB" panose="020B0900000000000000" pitchFamily="50" charset="-128"/>
              </a:rPr>
              <a:t>産業廃棄物処理業</a:t>
            </a:r>
            <a:endParaRPr lang="en-US" altLang="ja-JP" sz="4800" dirty="0">
              <a:solidFill>
                <a:schemeClr val="tx1"/>
              </a:solidFill>
              <a:latin typeface="HGP創英角ｺﾞｼｯｸUB" panose="020B0900000000000000" pitchFamily="50" charset="-128"/>
              <a:ea typeface="HGP創英角ｺﾞｼｯｸUB" panose="020B0900000000000000" pitchFamily="50" charset="-128"/>
            </a:endParaRPr>
          </a:p>
          <a:p>
            <a:pPr algn="ctr" fontAlgn="auto">
              <a:spcAft>
                <a:spcPts val="0"/>
              </a:spcAft>
              <a:defRPr/>
            </a:pPr>
            <a:r>
              <a:rPr lang="ja-JP" altLang="en-US" sz="4800" dirty="0">
                <a:solidFill>
                  <a:schemeClr val="tx1"/>
                </a:solidFill>
                <a:latin typeface="HGP創英角ｺﾞｼｯｸUB" panose="020B0900000000000000" pitchFamily="50" charset="-128"/>
                <a:ea typeface="HGP創英角ｺﾞｼｯｸUB" panose="020B0900000000000000" pitchFamily="50" charset="-128"/>
              </a:rPr>
              <a:t>ヒヤリハットデータベース</a:t>
            </a: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とは？</a:t>
            </a:r>
          </a:p>
        </p:txBody>
      </p:sp>
      <p:sp>
        <p:nvSpPr>
          <p:cNvPr id="8" name="角丸四角形 7"/>
          <p:cNvSpPr/>
          <p:nvPr/>
        </p:nvSpPr>
        <p:spPr>
          <a:xfrm>
            <a:off x="683419" y="1844675"/>
            <a:ext cx="7777162" cy="960438"/>
          </a:xfrm>
          <a:prstGeom prst="roundRect">
            <a:avLst>
              <a:gd name="adj" fmla="val 4943"/>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ヒヤリハットデータベースの使用方法</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08050"/>
            <a:ext cx="9143999" cy="540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251520" y="6068020"/>
            <a:ext cx="3168352" cy="241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角丸四角形吹き出し 7"/>
          <p:cNvSpPr/>
          <p:nvPr/>
        </p:nvSpPr>
        <p:spPr>
          <a:xfrm>
            <a:off x="4175596" y="6040040"/>
            <a:ext cx="4752528" cy="789980"/>
          </a:xfrm>
          <a:prstGeom prst="wedgeRoundRectCallout">
            <a:avLst>
              <a:gd name="adj1" fmla="val -65117"/>
              <a:gd name="adj2" fmla="val -33753"/>
              <a:gd name="adj3" fmla="val 16667"/>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産業廃棄物処理業ヒヤリハット</a:t>
            </a:r>
            <a:endParaRPr lang="en-US" altLang="ja-JP" sz="2400" dirty="0">
              <a:solidFill>
                <a:sysClr val="windowText" lastClr="000000"/>
              </a:solidFill>
              <a:latin typeface="HGP創英角ｺﾞｼｯｸUB" panose="020B0900000000000000" pitchFamily="50" charset="-128"/>
              <a:ea typeface="HGP創英角ｺﾞｼｯｸUB" panose="020B0900000000000000" pitchFamily="50" charset="-128"/>
            </a:endParaRPr>
          </a:p>
          <a:p>
            <a:pPr algn="ctr" fontAlgn="auto">
              <a:spcBef>
                <a:spcPts val="0"/>
              </a:spcBef>
              <a:spcAft>
                <a:spcPts val="0"/>
              </a:spcAft>
              <a:defRPr/>
            </a:pP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データベースはこちらをクリック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820863"/>
            <a:ext cx="5075238"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ヒヤリハットデータベースの使用方法</a:t>
            </a:r>
          </a:p>
        </p:txBody>
      </p:sp>
      <p:sp>
        <p:nvSpPr>
          <p:cNvPr id="5" name="角丸四角形 4"/>
          <p:cNvSpPr/>
          <p:nvPr/>
        </p:nvSpPr>
        <p:spPr>
          <a:xfrm>
            <a:off x="5364163" y="1628775"/>
            <a:ext cx="3690937" cy="4005263"/>
          </a:xfrm>
          <a:prstGeom prst="roundRect">
            <a:avLst>
              <a:gd name="adj" fmla="val 10206"/>
            </a:avLst>
          </a:prstGeom>
          <a:solidFill>
            <a:schemeClr val="accent5"/>
          </a:solidFill>
          <a:ln>
            <a:noFill/>
          </a:ln>
        </p:spPr>
        <p:txBody>
          <a:bodyPr>
            <a:spAutoFit/>
          </a:bodyPr>
          <a:lstStyle/>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（１）検索画面</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ヒヤリハットデータベースは次の３つの方法から検索ができる。</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①起因物</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②事故の型</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③場所</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④フリーワード</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④のフリーワード検索は、利用者が任意のキーワード</a:t>
            </a:r>
            <a:r>
              <a:rPr lang="en-US" altLang="ja-JP" sz="2000" dirty="0">
                <a:latin typeface="HGP創英角ｺﾞｼｯｸUB" panose="020B0900000000000000" pitchFamily="50" charset="-128"/>
                <a:ea typeface="HGP創英角ｺﾞｼｯｸUB" panose="020B0900000000000000" pitchFamily="50" charset="-128"/>
              </a:rPr>
              <a:t>(</a:t>
            </a:r>
            <a:r>
              <a:rPr lang="ja-JP" altLang="ja-JP" sz="2000" dirty="0">
                <a:latin typeface="HGP創英角ｺﾞｼｯｸUB" panose="020B0900000000000000" pitchFamily="50" charset="-128"/>
                <a:ea typeface="HGP創英角ｺﾞｼｯｸUB" panose="020B0900000000000000" pitchFamily="50" charset="-128"/>
              </a:rPr>
              <a:t>「全てを含む」、「少なくとも一つを含む」２種類</a:t>
            </a:r>
            <a:r>
              <a:rPr lang="en-US" altLang="ja-JP" sz="2000" dirty="0">
                <a:latin typeface="HGP創英角ｺﾞｼｯｸUB" panose="020B0900000000000000" pitchFamily="50" charset="-128"/>
                <a:ea typeface="HGP創英角ｺﾞｼｯｸUB" panose="020B0900000000000000" pitchFamily="50" charset="-128"/>
              </a:rPr>
              <a:t>)</a:t>
            </a:r>
            <a:r>
              <a:rPr lang="ja-JP" altLang="ja-JP" sz="2000" dirty="0">
                <a:latin typeface="HGP創英角ｺﾞｼｯｸUB" panose="020B0900000000000000" pitchFamily="50" charset="-128"/>
                <a:ea typeface="HGP創英角ｺﾞｼｯｸUB" panose="020B0900000000000000" pitchFamily="50" charset="-128"/>
              </a:rPr>
              <a:t>を設定し、これが含まれる事例データを検索する。</a:t>
            </a:r>
          </a:p>
        </p:txBody>
      </p:sp>
      <p:sp>
        <p:nvSpPr>
          <p:cNvPr id="6" name="正方形/長方形 5"/>
          <p:cNvSpPr/>
          <p:nvPr/>
        </p:nvSpPr>
        <p:spPr>
          <a:xfrm>
            <a:off x="153988" y="3014663"/>
            <a:ext cx="1584325" cy="12017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正方形/長方形 6"/>
          <p:cNvSpPr/>
          <p:nvPr/>
        </p:nvSpPr>
        <p:spPr>
          <a:xfrm>
            <a:off x="1827213" y="3014663"/>
            <a:ext cx="1592262" cy="12017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p:nvSpPr>
        <p:spPr>
          <a:xfrm>
            <a:off x="3525838" y="3017838"/>
            <a:ext cx="1584325" cy="1203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正方形/長方形 8"/>
          <p:cNvSpPr/>
          <p:nvPr/>
        </p:nvSpPr>
        <p:spPr>
          <a:xfrm>
            <a:off x="141288" y="4437063"/>
            <a:ext cx="4968875" cy="936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547813"/>
            <a:ext cx="507523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1835150" y="5584825"/>
            <a:ext cx="1584325" cy="306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正方形/長方形 12"/>
          <p:cNvSpPr/>
          <p:nvPr/>
        </p:nvSpPr>
        <p:spPr>
          <a:xfrm>
            <a:off x="85725" y="2781300"/>
            <a:ext cx="1584325"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正方形/長方形 14"/>
          <p:cNvSpPr/>
          <p:nvPr/>
        </p:nvSpPr>
        <p:spPr>
          <a:xfrm>
            <a:off x="1798638" y="2794000"/>
            <a:ext cx="1584325" cy="1296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正方形/長方形 15"/>
          <p:cNvSpPr/>
          <p:nvPr/>
        </p:nvSpPr>
        <p:spPr>
          <a:xfrm>
            <a:off x="3525838" y="2781300"/>
            <a:ext cx="1584325"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正方形/長方形 16"/>
          <p:cNvSpPr/>
          <p:nvPr/>
        </p:nvSpPr>
        <p:spPr>
          <a:xfrm>
            <a:off x="90488" y="4360863"/>
            <a:ext cx="5073650" cy="1008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68313" y="4941888"/>
            <a:ext cx="8567737" cy="1757362"/>
          </a:xfrm>
          <a:prstGeom prst="roundRect">
            <a:avLst>
              <a:gd name="adj" fmla="val 12886"/>
            </a:avLst>
          </a:prstGeom>
          <a:solidFill>
            <a:schemeClr val="accent5"/>
          </a:solidFill>
        </p:spPr>
        <p:txBody>
          <a:bodyPr>
            <a:spAutoFit/>
          </a:bodyPr>
          <a:lstStyle/>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（２）検索結果画面</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事例情報一覧は、検索画面の結果として表示される。該当事例は、１行１事例のリストで表示され、それぞれの事例について次の項目が表示される。</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①起因物</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②事故の型</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③場所</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④何をしているとき</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⑤何がどうした</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⑥改善すべき事項</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⑦登録日</a:t>
            </a:r>
          </a:p>
        </p:txBody>
      </p:sp>
      <p:sp>
        <p:nvSpPr>
          <p:cNvPr id="5"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ヒヤリハットデータベースの使用方法</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0836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474663" y="4914900"/>
            <a:ext cx="8569325" cy="1757363"/>
          </a:xfrm>
          <a:prstGeom prst="roundRect">
            <a:avLst>
              <a:gd name="adj" fmla="val 12886"/>
            </a:avLst>
          </a:prstGeom>
          <a:solidFill>
            <a:schemeClr val="accent5"/>
          </a:solidFill>
        </p:spPr>
        <p:txBody>
          <a:bodyPr>
            <a:spAutoFit/>
          </a:bodyPr>
          <a:lstStyle/>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（２）検索結果画面</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事例情報一覧は、検索画面の結果として表示される。該当事例は、１行１事例のリストで表示され、それぞれの事例について次の項目が表示される。</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①起因物</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②事故の型</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③場所</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④何をしているとき</a:t>
            </a:r>
          </a:p>
          <a:p>
            <a:pPr fontAlgn="auto">
              <a:spcBef>
                <a:spcPts val="0"/>
              </a:spcBef>
              <a:spcAft>
                <a:spcPts val="0"/>
              </a:spcAft>
              <a:defRPr/>
            </a:pPr>
            <a:r>
              <a:rPr lang="ja-JP" altLang="ja-JP" sz="2000" dirty="0">
                <a:latin typeface="HGP創英角ｺﾞｼｯｸUB" panose="020B0900000000000000" pitchFamily="50" charset="-128"/>
                <a:ea typeface="HGP創英角ｺﾞｼｯｸUB" panose="020B0900000000000000" pitchFamily="50" charset="-128"/>
              </a:rPr>
              <a:t>　⑤何がどうした</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⑥改善すべき事項</a:t>
            </a:r>
            <a:r>
              <a:rPr lang="ja-JP" altLang="en-US" sz="2000" dirty="0">
                <a:latin typeface="HGP創英角ｺﾞｼｯｸUB" panose="020B0900000000000000" pitchFamily="50" charset="-128"/>
                <a:ea typeface="HGP創英角ｺﾞｼｯｸUB" panose="020B0900000000000000" pitchFamily="50" charset="-128"/>
              </a:rPr>
              <a:t>　</a:t>
            </a:r>
            <a:r>
              <a:rPr lang="ja-JP" altLang="ja-JP" sz="2000" dirty="0">
                <a:latin typeface="HGP創英角ｺﾞｼｯｸUB" panose="020B0900000000000000" pitchFamily="50" charset="-128"/>
                <a:ea typeface="HGP創英角ｺﾞｼｯｸUB" panose="020B0900000000000000" pitchFamily="50" charset="-128"/>
              </a:rPr>
              <a:t>⑦登録日</a:t>
            </a:r>
          </a:p>
        </p:txBody>
      </p:sp>
      <p:cxnSp>
        <p:nvCxnSpPr>
          <p:cNvPr id="6" name="直線コネクタ 5"/>
          <p:cNvCxnSpPr/>
          <p:nvPr/>
        </p:nvCxnSpPr>
        <p:spPr>
          <a:xfrm>
            <a:off x="107950" y="2852738"/>
            <a:ext cx="8785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3600"/>
            <a:ext cx="9144000" cy="2303463"/>
          </a:xfrm>
          <a:prstGeom prst="homePlate">
            <a:avLst>
              <a:gd name="adj" fmla="val 27493"/>
            </a:avLst>
          </a:prstGeom>
          <a:solidFill>
            <a:schemeClr val="accent5"/>
          </a:solidFill>
        </p:spPr>
        <p:txBody>
          <a:bodyPr rtlCol="0" anchor="ctr">
            <a:noAutofit/>
          </a:bodyPr>
          <a:lstStyle/>
          <a:p>
            <a:pPr algn="ctr" eaLnBrk="1" fontAlgn="auto" hangingPunct="1">
              <a:spcAft>
                <a:spcPts val="0"/>
              </a:spcAft>
              <a:defRPr/>
            </a:pPr>
            <a:r>
              <a:rPr lang="ja-JP" altLang="en-US" sz="6600" b="0" dirty="0">
                <a:ln w="635">
                  <a:noFill/>
                </a:ln>
                <a:latin typeface="HGP創英角ｺﾞｼｯｸUB" panose="020B0900000000000000" pitchFamily="50" charset="-128"/>
                <a:ea typeface="HGP創英角ｺﾞｼｯｸUB" panose="020B0900000000000000" pitchFamily="50" charset="-128"/>
              </a:rPr>
              <a:t>安全衛生規程の</a:t>
            </a:r>
            <a:br>
              <a:rPr lang="en-US" altLang="ja-JP" sz="6600" b="0" dirty="0">
                <a:ln w="635">
                  <a:noFill/>
                </a:ln>
                <a:latin typeface="HGP創英角ｺﾞｼｯｸUB" panose="020B0900000000000000" pitchFamily="50" charset="-128"/>
                <a:ea typeface="HGP創英角ｺﾞｼｯｸUB" panose="020B0900000000000000" pitchFamily="50" charset="-128"/>
              </a:rPr>
            </a:br>
            <a:r>
              <a:rPr lang="ja-JP" altLang="en-US" sz="6600" b="0" dirty="0">
                <a:ln w="635">
                  <a:noFill/>
                </a:ln>
                <a:latin typeface="HGP創英角ｺﾞｼｯｸUB" panose="020B0900000000000000" pitchFamily="50" charset="-128"/>
                <a:ea typeface="HGP創英角ｺﾞｼｯｸUB" panose="020B0900000000000000" pitchFamily="50" charset="-128"/>
              </a:rPr>
              <a:t>作成支援ツール</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グループ化 17"/>
          <p:cNvGrpSpPr>
            <a:grpSpLocks/>
          </p:cNvGrpSpPr>
          <p:nvPr/>
        </p:nvGrpSpPr>
        <p:grpSpPr bwMode="auto">
          <a:xfrm>
            <a:off x="593725" y="2486025"/>
            <a:ext cx="8213725" cy="1809750"/>
            <a:chOff x="593750" y="2655896"/>
            <a:chExt cx="8213402" cy="1810187"/>
          </a:xfrm>
        </p:grpSpPr>
        <p:sp>
          <p:nvSpPr>
            <p:cNvPr id="17" name="角丸四角形 16"/>
            <p:cNvSpPr/>
            <p:nvPr/>
          </p:nvSpPr>
          <p:spPr>
            <a:xfrm>
              <a:off x="593750" y="2770224"/>
              <a:ext cx="8213402" cy="169585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805" name="テキスト ボックス 10"/>
            <p:cNvSpPr txBox="1">
              <a:spLocks noChangeArrowheads="1"/>
            </p:cNvSpPr>
            <p:nvPr/>
          </p:nvSpPr>
          <p:spPr bwMode="auto">
            <a:xfrm>
              <a:off x="742256" y="3181844"/>
              <a:ext cx="806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a:latin typeface="HGP創英角ｺﾞｼｯｸUB" pitchFamily="50" charset="-128"/>
                  <a:ea typeface="HGP創英角ｺﾞｼｯｸUB" pitchFamily="50" charset="-128"/>
                </a:rPr>
                <a:t>収集した事例について、危険な箇所の情報を共有し、事業所内で改善方法について話し合う、ヒヤリハットデータベースから類似した事例を探し、対応策を検討する</a:t>
              </a:r>
              <a:endParaRPr lang="en-US" altLang="ja-JP" sz="2400">
                <a:latin typeface="HGP創英角ｺﾞｼｯｸUB" pitchFamily="50" charset="-128"/>
                <a:ea typeface="HGP創英角ｺﾞｼｯｸUB" pitchFamily="50" charset="-128"/>
              </a:endParaRPr>
            </a:p>
          </p:txBody>
        </p:sp>
        <p:grpSp>
          <p:nvGrpSpPr>
            <p:cNvPr id="33806" name="グループ化 28"/>
            <p:cNvGrpSpPr>
              <a:grpSpLocks/>
            </p:cNvGrpSpPr>
            <p:nvPr/>
          </p:nvGrpSpPr>
          <p:grpSpPr bwMode="auto">
            <a:xfrm>
              <a:off x="593750" y="2655896"/>
              <a:ext cx="4693840" cy="566108"/>
              <a:chOff x="742256" y="1268760"/>
              <a:chExt cx="4693840" cy="566108"/>
            </a:xfrm>
          </p:grpSpPr>
          <p:sp>
            <p:nvSpPr>
              <p:cNvPr id="30" name="フローチャート : 書類 29"/>
              <p:cNvSpPr/>
              <p:nvPr/>
            </p:nvSpPr>
            <p:spPr>
              <a:xfrm>
                <a:off x="742256" y="1268760"/>
                <a:ext cx="4694053" cy="566875"/>
              </a:xfrm>
              <a:prstGeom prst="flowChartDocumen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808" name="テキスト ボックス 30"/>
              <p:cNvSpPr txBox="1">
                <a:spLocks noChangeArrowheads="1"/>
              </p:cNvSpPr>
              <p:nvPr/>
            </p:nvSpPr>
            <p:spPr bwMode="auto">
              <a:xfrm>
                <a:off x="742256" y="1268760"/>
                <a:ext cx="4032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a:latin typeface="HGP創英角ｺﾞｼｯｸUB" pitchFamily="50" charset="-128"/>
                    <a:ea typeface="HGP創英角ｺﾞｼｯｸUB" pitchFamily="50" charset="-128"/>
                  </a:rPr>
                  <a:t>ヒヤリ・ハット事例の活用</a:t>
                </a:r>
              </a:p>
            </p:txBody>
          </p:sp>
        </p:grpSp>
      </p:grpSp>
      <p:grpSp>
        <p:nvGrpSpPr>
          <p:cNvPr id="33795" name="グループ化 18"/>
          <p:cNvGrpSpPr>
            <a:grpSpLocks/>
          </p:cNvGrpSpPr>
          <p:nvPr/>
        </p:nvGrpSpPr>
        <p:grpSpPr bwMode="auto">
          <a:xfrm>
            <a:off x="593725" y="4805363"/>
            <a:ext cx="8213725" cy="1824037"/>
            <a:chOff x="593107" y="4701826"/>
            <a:chExt cx="8214045" cy="1823518"/>
          </a:xfrm>
        </p:grpSpPr>
        <p:sp>
          <p:nvSpPr>
            <p:cNvPr id="40" name="角丸四角形 39"/>
            <p:cNvSpPr/>
            <p:nvPr/>
          </p:nvSpPr>
          <p:spPr>
            <a:xfrm>
              <a:off x="593107" y="4822442"/>
              <a:ext cx="8214045" cy="170290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801" name="テキスト ボックス 35"/>
            <p:cNvSpPr txBox="1">
              <a:spLocks noChangeArrowheads="1"/>
            </p:cNvSpPr>
            <p:nvPr/>
          </p:nvSpPr>
          <p:spPr bwMode="auto">
            <a:xfrm>
              <a:off x="742256" y="5277529"/>
              <a:ext cx="55806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a:latin typeface="HGP創英角ｺﾞｼｯｸUB" pitchFamily="50" charset="-128"/>
                  <a:ea typeface="HGP創英角ｺﾞｼｯｸUB" pitchFamily="50" charset="-128"/>
                </a:rPr>
                <a:t>・事業所内の安全衛生状態の向上</a:t>
              </a:r>
              <a:endParaRPr lang="en-US" altLang="ja-JP" sz="2400">
                <a:latin typeface="HGP創英角ｺﾞｼｯｸUB" pitchFamily="50" charset="-128"/>
                <a:ea typeface="HGP創英角ｺﾞｼｯｸUB" pitchFamily="50" charset="-128"/>
              </a:endParaRPr>
            </a:p>
            <a:p>
              <a:pPr eaLnBrk="1" hangingPunct="1">
                <a:spcBef>
                  <a:spcPct val="0"/>
                </a:spcBef>
                <a:buFontTx/>
                <a:buNone/>
              </a:pPr>
              <a:r>
                <a:rPr lang="ja-JP" altLang="en-US" sz="2400">
                  <a:latin typeface="HGP創英角ｺﾞｼｯｸUB" pitchFamily="50" charset="-128"/>
                  <a:ea typeface="HGP創英角ｺﾞｼｯｸUB" pitchFamily="50" charset="-128"/>
                </a:rPr>
                <a:t>・従業員の危険に対する意識の向上</a:t>
              </a:r>
              <a:endParaRPr lang="en-US" altLang="ja-JP" sz="2400">
                <a:latin typeface="HGP創英角ｺﾞｼｯｸUB" pitchFamily="50" charset="-128"/>
                <a:ea typeface="HGP創英角ｺﾞｼｯｸUB" pitchFamily="50" charset="-128"/>
              </a:endParaRPr>
            </a:p>
            <a:p>
              <a:pPr eaLnBrk="1" hangingPunct="1">
                <a:spcBef>
                  <a:spcPct val="0"/>
                </a:spcBef>
                <a:buFontTx/>
                <a:buNone/>
              </a:pPr>
              <a:r>
                <a:rPr lang="ja-JP" altLang="en-US" sz="2400">
                  <a:latin typeface="HGP創英角ｺﾞｼｯｸUB" pitchFamily="50" charset="-128"/>
                  <a:ea typeface="HGP創英角ｺﾞｼｯｸUB" pitchFamily="50" charset="-128"/>
                </a:rPr>
                <a:t>・従業員間の危機意識の共有</a:t>
              </a:r>
            </a:p>
          </p:txBody>
        </p:sp>
        <p:sp>
          <p:nvSpPr>
            <p:cNvPr id="33" name="フローチャート : 書類 32"/>
            <p:cNvSpPr/>
            <p:nvPr/>
          </p:nvSpPr>
          <p:spPr>
            <a:xfrm>
              <a:off x="593107" y="4711348"/>
              <a:ext cx="4694421" cy="566576"/>
            </a:xfrm>
            <a:prstGeom prst="flowChartDocumen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803" name="テキスト ボックス 38"/>
            <p:cNvSpPr txBox="1">
              <a:spLocks noChangeArrowheads="1"/>
            </p:cNvSpPr>
            <p:nvPr/>
          </p:nvSpPr>
          <p:spPr bwMode="auto">
            <a:xfrm>
              <a:off x="623903" y="4701826"/>
              <a:ext cx="4032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a:latin typeface="HGP創英角ｺﾞｼｯｸUB" pitchFamily="50" charset="-128"/>
                  <a:ea typeface="HGP創英角ｺﾞｼｯｸUB" pitchFamily="50" charset="-128"/>
                </a:rPr>
                <a:t>期待される効果</a:t>
              </a:r>
            </a:p>
          </p:txBody>
        </p:sp>
      </p:grpSp>
      <p:sp>
        <p:nvSpPr>
          <p:cNvPr id="23" name="AutoShape 5"/>
          <p:cNvSpPr>
            <a:spLocks noChangeArrowheads="1"/>
          </p:cNvSpPr>
          <p:nvPr/>
        </p:nvSpPr>
        <p:spPr bwMode="auto">
          <a:xfrm>
            <a:off x="517525" y="1382713"/>
            <a:ext cx="7273925" cy="576262"/>
          </a:xfrm>
          <a:prstGeom prst="roundRect">
            <a:avLst>
              <a:gd name="adj" fmla="val 16667"/>
            </a:avLst>
          </a:prstGeom>
          <a:solidFill>
            <a:schemeClr val="accent5"/>
          </a:solidFill>
          <a:ln w="38100">
            <a:noFill/>
            <a:round/>
            <a:headEnd/>
            <a:tailEnd/>
          </a:ln>
          <a:effectLst/>
        </p:spPr>
        <p:txBody>
          <a:bodyPr anchor="ctr"/>
          <a:lstStyle/>
          <a:p>
            <a:pPr fontAlgn="auto">
              <a:spcBef>
                <a:spcPts val="0"/>
              </a:spcBef>
              <a:spcAft>
                <a:spcPts val="0"/>
              </a:spcAft>
              <a:buFont typeface="Wingdings" pitchFamily="2" charset="2"/>
              <a:buChar char="l"/>
              <a:defRPr/>
            </a:pPr>
            <a:r>
              <a:rPr lang="ja-JP" altLang="en-US" sz="2800" dirty="0">
                <a:latin typeface="HGP創英角ｺﾞｼｯｸUB" panose="020B0900000000000000" pitchFamily="50" charset="-128"/>
                <a:ea typeface="HGP創英角ｺﾞｼｯｸUB" panose="020B0900000000000000" pitchFamily="50" charset="-128"/>
              </a:rPr>
              <a:t>各事業所ごとにヒヤリ・ハット事例を収集する</a:t>
            </a:r>
          </a:p>
        </p:txBody>
      </p:sp>
      <p:sp>
        <p:nvSpPr>
          <p:cNvPr id="24" name="AutoShape 14"/>
          <p:cNvSpPr>
            <a:spLocks noChangeArrowheads="1"/>
          </p:cNvSpPr>
          <p:nvPr/>
        </p:nvSpPr>
        <p:spPr bwMode="auto">
          <a:xfrm rot="5400000">
            <a:off x="3886200" y="1989138"/>
            <a:ext cx="431800" cy="431800"/>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5" name="AutoShape 14"/>
          <p:cNvSpPr>
            <a:spLocks noChangeArrowheads="1"/>
          </p:cNvSpPr>
          <p:nvPr/>
        </p:nvSpPr>
        <p:spPr bwMode="auto">
          <a:xfrm rot="5400000">
            <a:off x="3892550" y="4330700"/>
            <a:ext cx="431800" cy="431800"/>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20"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ヒヤリ・ハット事例の活用方法</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0" y="2133600"/>
            <a:ext cx="9144000" cy="2303463"/>
          </a:xfrm>
          <a:prstGeom prst="homePlate">
            <a:avLst>
              <a:gd name="adj" fmla="val 27493"/>
            </a:avLst>
          </a:prstGeom>
          <a:solidFill>
            <a:schemeClr val="accent5"/>
          </a:solidFill>
        </p:spPr>
        <p:txBody>
          <a:bodyPr rtlCol="0" anchor="ctr">
            <a:noAutofit/>
          </a:bodyPr>
          <a:lstStyle/>
          <a:p>
            <a:pPr algn="ctr" eaLnBrk="1" fontAlgn="auto" hangingPunct="1">
              <a:spcAft>
                <a:spcPts val="0"/>
              </a:spcAft>
              <a:defRPr/>
            </a:pPr>
            <a:r>
              <a:rPr lang="ja-JP" altLang="en-US" sz="6600" b="0" dirty="0">
                <a:ln w="635">
                  <a:noFill/>
                </a:ln>
                <a:latin typeface="HGP創英角ｺﾞｼｯｸUB" panose="020B0900000000000000" pitchFamily="50" charset="-128"/>
                <a:ea typeface="HGP創英角ｺﾞｼｯｸUB" panose="020B0900000000000000" pitchFamily="50" charset="-128"/>
              </a:rPr>
              <a:t>関連資料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4"/>
          <p:cNvSpPr txBox="1">
            <a:spLocks noChangeArrowheads="1"/>
          </p:cNvSpPr>
          <p:nvPr/>
        </p:nvSpPr>
        <p:spPr bwMode="auto">
          <a:xfrm>
            <a:off x="179512" y="1340768"/>
            <a:ext cx="87849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spcAft>
                <a:spcPts val="1200"/>
              </a:spcAft>
              <a:buFontTx/>
              <a:buNone/>
            </a:pPr>
            <a:r>
              <a:rPr lang="ja-JP" altLang="en-US" sz="1800" dirty="0">
                <a:latin typeface="HGP創英角ｺﾞｼｯｸUB" pitchFamily="50" charset="-128"/>
                <a:ea typeface="HGP創英角ｺﾞｼｯｸUB" pitchFamily="50" charset="-128"/>
              </a:rPr>
              <a:t>全産連では未熟練労働者向けの安全衛生教育動画を作成しました。内容は、収集運搬業と処分業のいずれでも活用でき、できるだけイラストを使いながら、具体的な事例も交えて最低限知っておいてもらいたいことをまとめています。</a:t>
            </a:r>
          </a:p>
        </p:txBody>
      </p:sp>
      <p:sp>
        <p:nvSpPr>
          <p:cNvPr id="11" name="Rectangle 3"/>
          <p:cNvSpPr txBox="1">
            <a:spLocks noChangeArrowheads="1"/>
          </p:cNvSpPr>
          <p:nvPr/>
        </p:nvSpPr>
        <p:spPr>
          <a:xfrm>
            <a:off x="0" y="0"/>
            <a:ext cx="9144000" cy="1125538"/>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未熟練労働者のための安全衛生教育の動画教材</a:t>
            </a:r>
          </a:p>
        </p:txBody>
      </p:sp>
      <p:sp>
        <p:nvSpPr>
          <p:cNvPr id="12" name="角丸四角形 11"/>
          <p:cNvSpPr/>
          <p:nvPr/>
        </p:nvSpPr>
        <p:spPr>
          <a:xfrm>
            <a:off x="179512" y="1340769"/>
            <a:ext cx="8784976" cy="923330"/>
          </a:xfrm>
          <a:prstGeom prst="roundRect">
            <a:avLst>
              <a:gd name="adj" fmla="val 4943"/>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角丸四角形 12"/>
          <p:cNvSpPr/>
          <p:nvPr/>
        </p:nvSpPr>
        <p:spPr>
          <a:xfrm>
            <a:off x="826752" y="5549583"/>
            <a:ext cx="7652493" cy="1193026"/>
          </a:xfrm>
          <a:prstGeom prst="roundRect">
            <a:avLst>
              <a:gd name="adj" fmla="val 4943"/>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 name="図 9"/>
          <p:cNvPicPr>
            <a:picLocks noChangeAspect="1"/>
          </p:cNvPicPr>
          <p:nvPr/>
        </p:nvPicPr>
        <p:blipFill>
          <a:blip r:embed="rId3"/>
          <a:stretch>
            <a:fillRect/>
          </a:stretch>
        </p:blipFill>
        <p:spPr>
          <a:xfrm>
            <a:off x="3462367" y="3548614"/>
            <a:ext cx="2381265" cy="1832130"/>
          </a:xfrm>
          <a:prstGeom prst="rect">
            <a:avLst/>
          </a:prstGeom>
          <a:solidFill>
            <a:schemeClr val="bg1"/>
          </a:solidFill>
          <a:ln>
            <a:solidFill>
              <a:schemeClr val="tx1"/>
            </a:solidFill>
          </a:ln>
        </p:spPr>
      </p:pic>
      <p:pic>
        <p:nvPicPr>
          <p:cNvPr id="14" name="図 13"/>
          <p:cNvPicPr>
            <a:picLocks noChangeAspect="1"/>
          </p:cNvPicPr>
          <p:nvPr/>
        </p:nvPicPr>
        <p:blipFill>
          <a:blip r:embed="rId4"/>
          <a:stretch>
            <a:fillRect/>
          </a:stretch>
        </p:blipFill>
        <p:spPr>
          <a:xfrm>
            <a:off x="2211254" y="2885170"/>
            <a:ext cx="2252734" cy="1721864"/>
          </a:xfrm>
          <a:prstGeom prst="rect">
            <a:avLst/>
          </a:prstGeom>
          <a:solidFill>
            <a:schemeClr val="bg1"/>
          </a:solidFill>
          <a:ln>
            <a:solidFill>
              <a:schemeClr val="tx1"/>
            </a:solidFill>
          </a:ln>
        </p:spPr>
      </p:pic>
      <p:pic>
        <p:nvPicPr>
          <p:cNvPr id="15" name="図 14"/>
          <p:cNvPicPr>
            <a:picLocks noChangeAspect="1"/>
          </p:cNvPicPr>
          <p:nvPr/>
        </p:nvPicPr>
        <p:blipFill>
          <a:blip r:embed="rId5"/>
          <a:stretch>
            <a:fillRect/>
          </a:stretch>
        </p:blipFill>
        <p:spPr>
          <a:xfrm>
            <a:off x="674117" y="2297896"/>
            <a:ext cx="2312440" cy="1739188"/>
          </a:xfrm>
          <a:prstGeom prst="rect">
            <a:avLst/>
          </a:prstGeom>
          <a:ln>
            <a:solidFill>
              <a:schemeClr val="tx1"/>
            </a:solidFill>
          </a:ln>
        </p:spPr>
      </p:pic>
      <p:sp>
        <p:nvSpPr>
          <p:cNvPr id="4" name="正方形/長方形 3"/>
          <p:cNvSpPr/>
          <p:nvPr/>
        </p:nvSpPr>
        <p:spPr>
          <a:xfrm>
            <a:off x="1063254" y="5539740"/>
            <a:ext cx="7560839" cy="1200329"/>
          </a:xfrm>
          <a:prstGeom prst="rect">
            <a:avLst/>
          </a:prstGeom>
        </p:spPr>
        <p:txBody>
          <a:bodyPr wrap="square">
            <a:spAutoFit/>
          </a:bodyPr>
          <a:lstStyle/>
          <a:p>
            <a:r>
              <a:rPr lang="ja-JP" altLang="en-US" dirty="0">
                <a:latin typeface="HGP創英角ｺﾞｼｯｸUB" panose="020B0900000000000000" pitchFamily="50" charset="-128"/>
                <a:ea typeface="HGP創英角ｺﾞｼｯｸUB" panose="020B0900000000000000" pitchFamily="50" charset="-128"/>
              </a:rPr>
              <a:t>「安全・健康で働くために（動画）」</a:t>
            </a:r>
          </a:p>
          <a:p>
            <a:r>
              <a:rPr lang="en-US" altLang="ja-JP" dirty="0">
                <a:latin typeface="HGP創英角ｺﾞｼｯｸUB" panose="020B0900000000000000" pitchFamily="50" charset="-128"/>
                <a:ea typeface="HGP創英角ｺﾞｼｯｸUB" panose="020B0900000000000000" pitchFamily="50" charset="-128"/>
              </a:rPr>
              <a:t>https://www.zensanpairen.or.jp/activities/movies/</a:t>
            </a:r>
          </a:p>
          <a:p>
            <a:r>
              <a:rPr lang="ja-JP" altLang="en-US" dirty="0">
                <a:latin typeface="HGP創英角ｺﾞｼｯｸUB" panose="020B0900000000000000" pitchFamily="50" charset="-128"/>
                <a:ea typeface="HGP創英角ｺﾞｼｯｸUB" panose="020B0900000000000000" pitchFamily="50" charset="-128"/>
              </a:rPr>
              <a:t>「未熟練労働者の安全衛生教育マニュアル（産業廃棄物処理編）」</a:t>
            </a:r>
          </a:p>
          <a:p>
            <a:r>
              <a:rPr lang="en-US" altLang="ja-JP" dirty="0">
                <a:latin typeface="HGP創英角ｺﾞｼｯｸUB" panose="020B0900000000000000" pitchFamily="50" charset="-128"/>
                <a:ea typeface="HGP創英角ｺﾞｼｯｸUB" panose="020B0900000000000000" pitchFamily="50" charset="-128"/>
              </a:rPr>
              <a:t>https://www.mhlw.go.jp/stf/seisakunitsuite/bunya/0000118557.html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07950" y="1196975"/>
            <a:ext cx="3703638" cy="4248150"/>
          </a:xfrm>
          <a:prstGeom prst="rect">
            <a:avLst/>
          </a:prstGeom>
          <a:effectLst>
            <a:outerShdw blurRad="50800" dist="38100" dir="2700000" algn="tl" rotWithShape="0">
              <a:prstClr val="black">
                <a:alpha val="40000"/>
              </a:prstClr>
            </a:outerShdw>
          </a:effectLst>
        </p:spPr>
      </p:pic>
      <p:sp>
        <p:nvSpPr>
          <p:cNvPr id="37891" name="正方形/長方形 1"/>
          <p:cNvSpPr>
            <a:spLocks noChangeArrowheads="1"/>
          </p:cNvSpPr>
          <p:nvPr/>
        </p:nvSpPr>
        <p:spPr bwMode="auto">
          <a:xfrm>
            <a:off x="122238" y="5565775"/>
            <a:ext cx="7272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dirty="0">
                <a:latin typeface="HGP創英角ｺﾞｼｯｸUB" pitchFamily="50" charset="-128"/>
                <a:ea typeface="HGP創英角ｺﾞｼｯｸUB" pitchFamily="50" charset="-128"/>
              </a:rPr>
              <a:t>厚生労働省　職場のあんぜんサイト</a:t>
            </a:r>
            <a:endParaRPr lang="en-US" altLang="ja-JP" sz="2400" dirty="0">
              <a:latin typeface="HGP創英角ｺﾞｼｯｸUB" pitchFamily="50" charset="-128"/>
              <a:ea typeface="HGP創英角ｺﾞｼｯｸUB" pitchFamily="50" charset="-128"/>
            </a:endParaRPr>
          </a:p>
          <a:p>
            <a:pPr eaLnBrk="1" hangingPunct="1">
              <a:spcBef>
                <a:spcPct val="0"/>
              </a:spcBef>
              <a:buFontTx/>
              <a:buNone/>
            </a:pPr>
            <a:r>
              <a:rPr lang="ja-JP" altLang="en-US" sz="2400" dirty="0">
                <a:latin typeface="HGP創英角ｺﾞｼｯｸUB" pitchFamily="50" charset="-128"/>
                <a:ea typeface="HGP創英角ｺﾞｼｯｸUB" pitchFamily="50" charset="-128"/>
              </a:rPr>
              <a:t>（</a:t>
            </a:r>
            <a:r>
              <a:rPr lang="en-US" altLang="ja-JP" sz="2400" dirty="0">
                <a:latin typeface="HGP創英角ｺﾞｼｯｸUB" pitchFamily="50" charset="-128"/>
                <a:ea typeface="HGP創英角ｺﾞｼｯｸUB" pitchFamily="50" charset="-128"/>
              </a:rPr>
              <a:t>http://anzeninfo.mhlw.go.jp/risk/risk_index.html</a:t>
            </a:r>
            <a:r>
              <a:rPr lang="ja-JP" altLang="en-US" sz="2400" dirty="0">
                <a:latin typeface="HGP創英角ｺﾞｼｯｸUB" pitchFamily="50" charset="-128"/>
                <a:ea typeface="HGP創英角ｺﾞｼｯｸUB" pitchFamily="50" charset="-128"/>
              </a:rPr>
              <a:t>）</a:t>
            </a:r>
          </a:p>
        </p:txBody>
      </p:sp>
      <p:sp>
        <p:nvSpPr>
          <p:cNvPr id="37892" name="Text Box 24"/>
          <p:cNvSpPr txBox="1">
            <a:spLocks noChangeArrowheads="1"/>
          </p:cNvSpPr>
          <p:nvPr/>
        </p:nvSpPr>
        <p:spPr bwMode="auto">
          <a:xfrm>
            <a:off x="3924300" y="1670050"/>
            <a:ext cx="49085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3600"/>
              </a:lnSpc>
              <a:spcBef>
                <a:spcPct val="0"/>
              </a:spcBef>
              <a:spcAft>
                <a:spcPts val="1200"/>
              </a:spcAft>
              <a:buFontTx/>
              <a:buNone/>
            </a:pPr>
            <a:r>
              <a:rPr lang="ja-JP" altLang="en-US" sz="2800" dirty="0">
                <a:latin typeface="HGP創英角ｺﾞｼｯｸUB" pitchFamily="50" charset="-128"/>
                <a:ea typeface="HGP創英角ｺﾞｼｯｸUB" pitchFamily="50" charset="-128"/>
              </a:rPr>
              <a:t>小規模事業所を対象とした、リスクアセスメントの実施を支援するシステム。</a:t>
            </a:r>
            <a:endParaRPr lang="en-US" altLang="ja-JP" sz="2800" dirty="0">
              <a:latin typeface="HGP創英角ｺﾞｼｯｸUB" pitchFamily="50" charset="-128"/>
              <a:ea typeface="HGP創英角ｺﾞｼｯｸUB" pitchFamily="50" charset="-128"/>
            </a:endParaRPr>
          </a:p>
          <a:p>
            <a:pPr eaLnBrk="1" hangingPunct="1">
              <a:lnSpc>
                <a:spcPts val="3600"/>
              </a:lnSpc>
              <a:spcBef>
                <a:spcPct val="0"/>
              </a:spcBef>
              <a:spcAft>
                <a:spcPts val="1200"/>
              </a:spcAft>
              <a:buFontTx/>
              <a:buNone/>
            </a:pPr>
            <a:r>
              <a:rPr lang="ja-JP" altLang="en-US" sz="2800" dirty="0">
                <a:latin typeface="HGP創英角ｺﾞｼｯｸUB" pitchFamily="50" charset="-128"/>
                <a:ea typeface="HGP創英角ｺﾞｼｯｸUB" pitchFamily="50" charset="-128"/>
              </a:rPr>
              <a:t>作業中に想定される典型的な「危険性又は有害性と発生のおそれのある災害」のリスクの見積りが可能</a:t>
            </a:r>
          </a:p>
        </p:txBody>
      </p:sp>
      <p:sp>
        <p:nvSpPr>
          <p:cNvPr id="11" name="Rectangle 3"/>
          <p:cNvSpPr txBox="1">
            <a:spLocks noChangeArrowheads="1"/>
          </p:cNvSpPr>
          <p:nvPr/>
        </p:nvSpPr>
        <p:spPr>
          <a:xfrm>
            <a:off x="0" y="0"/>
            <a:ext cx="9144000" cy="1125538"/>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リスクアセスメントの実施支援システム</a:t>
            </a:r>
          </a:p>
        </p:txBody>
      </p:sp>
      <p:sp>
        <p:nvSpPr>
          <p:cNvPr id="12" name="角丸四角形 11"/>
          <p:cNvSpPr/>
          <p:nvPr/>
        </p:nvSpPr>
        <p:spPr>
          <a:xfrm>
            <a:off x="3924300" y="1670050"/>
            <a:ext cx="4908550" cy="3476625"/>
          </a:xfrm>
          <a:prstGeom prst="roundRect">
            <a:avLst>
              <a:gd name="adj" fmla="val 4943"/>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角丸四角形 12"/>
          <p:cNvSpPr/>
          <p:nvPr/>
        </p:nvSpPr>
        <p:spPr>
          <a:xfrm>
            <a:off x="122238" y="5592763"/>
            <a:ext cx="6970712" cy="931862"/>
          </a:xfrm>
          <a:prstGeom prst="roundRect">
            <a:avLst>
              <a:gd name="adj" fmla="val 4943"/>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 name="正方形/長方形 2"/>
          <p:cNvSpPr/>
          <p:nvPr/>
        </p:nvSpPr>
        <p:spPr>
          <a:xfrm>
            <a:off x="1908175" y="3716338"/>
            <a:ext cx="792163"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 name="角丸四角形吹き出し 8"/>
          <p:cNvSpPr/>
          <p:nvPr/>
        </p:nvSpPr>
        <p:spPr>
          <a:xfrm>
            <a:off x="2379663" y="4365625"/>
            <a:ext cx="1377950" cy="585788"/>
          </a:xfrm>
          <a:prstGeom prst="wedgeRoundRectCallout">
            <a:avLst>
              <a:gd name="adj1" fmla="val -70824"/>
              <a:gd name="adj2" fmla="val -65721"/>
              <a:gd name="adj3" fmla="val 16667"/>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ysClr val="windowText" lastClr="000000"/>
                </a:solidFill>
                <a:latin typeface="HGP創英角ｺﾞｼｯｸUB" panose="020B0900000000000000" pitchFamily="50" charset="-128"/>
                <a:ea typeface="HGP創英角ｺﾞｼｯｸUB" panose="020B0900000000000000" pitchFamily="50" charset="-128"/>
              </a:rPr>
              <a:t>産業廃棄物処理業</a:t>
            </a:r>
            <a:endParaRPr lang="en-US" altLang="ja-JP"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01669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7651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リスクアセスメントの実施支援システム</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195"/>
            <a:ext cx="9144000" cy="2868861"/>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3056"/>
            <a:ext cx="9144000" cy="252766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7651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リスクアセスメントの実施支援システム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7223"/>
            <a:ext cx="9144000" cy="2226981"/>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61048"/>
            <a:ext cx="9144000" cy="2106243"/>
          </a:xfrm>
          <a:prstGeom prst="rect">
            <a:avLst/>
          </a:prstGeom>
        </p:spPr>
      </p:pic>
    </p:spTree>
    <p:extLst>
      <p:ext uri="{BB962C8B-B14F-4D97-AF65-F5344CB8AC3E}">
        <p14:creationId xmlns:p14="http://schemas.microsoft.com/office/powerpoint/2010/main" val="2796276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15516" y="2708920"/>
            <a:ext cx="8712968" cy="2247900"/>
          </a:xfrm>
          <a:prstGeom prst="rect">
            <a:avLst/>
          </a:prstGeom>
          <a:solidFill>
            <a:schemeClr val="bg1"/>
          </a:solidFill>
          <a:ln w="38100">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defRPr/>
            </a:pPr>
            <a:r>
              <a:rPr lang="ja-JP" altLang="en-US" sz="2000" dirty="0">
                <a:latin typeface="HGP創英角ｺﾞｼｯｸUB" panose="020B0900000000000000" pitchFamily="50" charset="-128"/>
                <a:ea typeface="HGP創英角ｺﾞｼｯｸUB" panose="020B0900000000000000" pitchFamily="50" charset="-128"/>
              </a:rPr>
              <a:t>　・厚生労働省</a:t>
            </a:r>
            <a:r>
              <a:rPr lang="en-US" altLang="ja-JP" sz="2000" dirty="0">
                <a:latin typeface="HGP創英角ｺﾞｼｯｸUB" panose="020B0900000000000000" pitchFamily="50" charset="-128"/>
                <a:ea typeface="HGP創英角ｺﾞｼｯｸUB" panose="020B0900000000000000" pitchFamily="50" charset="-128"/>
              </a:rPr>
              <a:t>HP		</a:t>
            </a:r>
            <a:r>
              <a:rPr lang="ja-JP" altLang="en-US" sz="2000" dirty="0">
                <a:latin typeface="HGP創英角ｺﾞｼｯｸUB" panose="020B0900000000000000" pitchFamily="50" charset="-128"/>
                <a:ea typeface="HGP創英角ｺﾞｼｯｸUB" panose="020B09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http://www.mhlw.go.jp/index.html</a:t>
            </a:r>
          </a:p>
          <a:p>
            <a:pPr fontAlgn="auto">
              <a:spcBef>
                <a:spcPts val="0"/>
              </a:spcBef>
              <a:spcAft>
                <a:spcPts val="0"/>
              </a:spcAft>
              <a:defRPr/>
            </a:pPr>
            <a:r>
              <a:rPr lang="ja-JP" altLang="en-US" sz="2000" dirty="0">
                <a:latin typeface="HGP創英角ｺﾞｼｯｸUB" panose="020B0900000000000000" pitchFamily="50" charset="-128"/>
                <a:ea typeface="HGP創英角ｺﾞｼｯｸUB" panose="020B0900000000000000" pitchFamily="50" charset="-128"/>
              </a:rPr>
              <a:t>　・職場のあんぜんサイト</a:t>
            </a:r>
            <a:r>
              <a:rPr lang="en-US" altLang="ja-JP" sz="2000"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http://anzeninfo.mhlw.go.jp/</a:t>
            </a:r>
            <a:endParaRPr lang="ja-JP" altLang="en-US" sz="2000" dirty="0">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000" dirty="0">
                <a:latin typeface="HGP創英角ｺﾞｼｯｸUB" panose="020B0900000000000000" pitchFamily="50" charset="-128"/>
                <a:ea typeface="HGP創英角ｺﾞｼｯｸUB" panose="020B0900000000000000" pitchFamily="50" charset="-128"/>
              </a:rPr>
              <a:t>　・中央労働災害防止協会</a:t>
            </a:r>
            <a:r>
              <a:rPr lang="en-US" altLang="ja-JP" sz="2000" dirty="0">
                <a:latin typeface="HGP創英角ｺﾞｼｯｸUB" panose="020B0900000000000000" pitchFamily="50" charset="-128"/>
                <a:ea typeface="HGP創英角ｺﾞｼｯｸUB" panose="020B0900000000000000" pitchFamily="50" charset="-128"/>
              </a:rPr>
              <a:t>HP 	</a:t>
            </a:r>
            <a:r>
              <a:rPr lang="ja-JP" altLang="en-US" sz="2000" dirty="0">
                <a:latin typeface="HGP創英角ｺﾞｼｯｸUB" panose="020B0900000000000000" pitchFamily="50" charset="-128"/>
                <a:ea typeface="HGP創英角ｺﾞｼｯｸUB" panose="020B09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http://www.jisha.or.jp/</a:t>
            </a:r>
          </a:p>
          <a:p>
            <a:pPr fontAlgn="auto">
              <a:spcBef>
                <a:spcPts val="0"/>
              </a:spcBef>
              <a:spcAft>
                <a:spcPts val="0"/>
              </a:spcAft>
              <a:defRPr/>
            </a:pPr>
            <a:r>
              <a:rPr lang="ja-JP" altLang="en-US" sz="2000" dirty="0">
                <a:latin typeface="HGP創英角ｺﾞｼｯｸUB" panose="020B0900000000000000" pitchFamily="50" charset="-128"/>
                <a:ea typeface="HGP創英角ｺﾞｼｯｸUB" panose="020B0900000000000000" pitchFamily="50" charset="-128"/>
              </a:rPr>
              <a:t>　・労働安全衛生情報センター</a:t>
            </a:r>
            <a:r>
              <a:rPr lang="en-US" altLang="ja-JP" sz="2000" dirty="0">
                <a:latin typeface="HGP創英角ｺﾞｼｯｸUB" panose="020B0900000000000000" pitchFamily="50" charset="-128"/>
                <a:ea typeface="HGP創英角ｺﾞｼｯｸUB" panose="020B0900000000000000" pitchFamily="50" charset="-128"/>
              </a:rPr>
              <a:t>HP  </a:t>
            </a:r>
            <a:r>
              <a:rPr lang="ja-JP" altLang="en-US" sz="2000" dirty="0">
                <a:latin typeface="HGP創英角ｺﾞｼｯｸUB" panose="020B0900000000000000" pitchFamily="50" charset="-128"/>
                <a:ea typeface="HGP創英角ｺﾞｼｯｸUB" panose="020B09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http://www.jaish.gr.jp/menu2.html</a:t>
            </a:r>
          </a:p>
          <a:p>
            <a:pPr fontAlgn="auto">
              <a:spcBef>
                <a:spcPts val="0"/>
              </a:spcBef>
              <a:spcAft>
                <a:spcPts val="0"/>
              </a:spcAft>
              <a:defRPr/>
            </a:pPr>
            <a:r>
              <a:rPr lang="ja-JP" altLang="en-US" sz="2000" dirty="0">
                <a:latin typeface="HGP創英角ｺﾞｼｯｸUB" panose="020B0900000000000000" pitchFamily="50" charset="-128"/>
                <a:ea typeface="HGP創英角ｺﾞｼｯｸUB" panose="020B0900000000000000" pitchFamily="50" charset="-128"/>
              </a:rPr>
              <a:t>　・労働者健康福祉機構</a:t>
            </a:r>
            <a:r>
              <a:rPr lang="en-US" altLang="ja-JP" sz="2000" dirty="0">
                <a:latin typeface="HGP創英角ｺﾞｼｯｸUB" panose="020B0900000000000000" pitchFamily="50" charset="-128"/>
                <a:ea typeface="HGP創英角ｺﾞｼｯｸUB" panose="020B0900000000000000" pitchFamily="50" charset="-128"/>
              </a:rPr>
              <a:t>HP  	</a:t>
            </a:r>
            <a:r>
              <a:rPr lang="ja-JP" altLang="en-US" sz="2000" dirty="0">
                <a:latin typeface="HGP創英角ｺﾞｼｯｸUB" panose="020B0900000000000000" pitchFamily="50" charset="-128"/>
                <a:ea typeface="HGP創英角ｺﾞｼｯｸUB" panose="020B09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http://www.rofuku.go.jp/</a:t>
            </a:r>
            <a:br>
              <a:rPr lang="en-US" altLang="ja-JP" sz="2000" dirty="0">
                <a:latin typeface="HGP創英角ｺﾞｼｯｸUB" panose="020B0900000000000000" pitchFamily="50" charset="-128"/>
                <a:ea typeface="HGP創英角ｺﾞｼｯｸUB" panose="020B0900000000000000" pitchFamily="50" charset="-128"/>
              </a:rPr>
            </a:br>
            <a:r>
              <a:rPr lang="ja-JP" altLang="en-US" sz="2000" dirty="0">
                <a:latin typeface="HGP創英角ｺﾞｼｯｸUB" panose="020B0900000000000000" pitchFamily="50" charset="-128"/>
                <a:ea typeface="HGP創英角ｺﾞｼｯｸUB" panose="020B0900000000000000" pitchFamily="50" charset="-128"/>
              </a:rPr>
              <a:t>　・ドライブレコーダ映像を活用した</a:t>
            </a:r>
            <a:r>
              <a:rPr lang="en-US" altLang="ja-JP" sz="2000"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http://www.jta-hiyari.jp/</a:t>
            </a:r>
          </a:p>
          <a:p>
            <a:pPr fontAlgn="auto">
              <a:spcBef>
                <a:spcPts val="0"/>
              </a:spcBef>
              <a:spcAft>
                <a:spcPts val="0"/>
              </a:spcAft>
              <a:defRPr/>
            </a:pPr>
            <a:r>
              <a:rPr lang="ja-JP" altLang="en-US" sz="2000" dirty="0">
                <a:latin typeface="HGP創英角ｺﾞｼｯｸUB" panose="020B0900000000000000" pitchFamily="50" charset="-128"/>
                <a:ea typeface="HGP創英角ｺﾞｼｯｸUB" panose="020B0900000000000000" pitchFamily="50" charset="-128"/>
              </a:rPr>
              <a:t>　  ヒヤリハット例（全日本トラック協会</a:t>
            </a:r>
            <a:r>
              <a:rPr lang="en-US" altLang="ja-JP" sz="2000" dirty="0">
                <a:latin typeface="HGP創英角ｺﾞｼｯｸUB" panose="020B0900000000000000" pitchFamily="50" charset="-128"/>
                <a:ea typeface="HGP創英角ｺﾞｼｯｸUB" panose="020B0900000000000000" pitchFamily="50" charset="-128"/>
              </a:rPr>
              <a:t>HP</a:t>
            </a:r>
            <a:r>
              <a:rPr lang="ja-JP" altLang="en-US" sz="2000" dirty="0">
                <a:latin typeface="HGP創英角ｺﾞｼｯｸUB" panose="020B0900000000000000" pitchFamily="50" charset="-128"/>
                <a:ea typeface="HGP創英角ｺﾞｼｯｸUB" panose="020B0900000000000000" pitchFamily="50" charset="-128"/>
              </a:rPr>
              <a:t>）　　　　　　　　　　　　　　　　　　　　　　</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9" name="AutoShape 3"/>
          <p:cNvSpPr>
            <a:spLocks noChangeArrowheads="1"/>
          </p:cNvSpPr>
          <p:nvPr/>
        </p:nvSpPr>
        <p:spPr bwMode="auto">
          <a:xfrm>
            <a:off x="89694" y="1772816"/>
            <a:ext cx="8964612" cy="581025"/>
          </a:xfrm>
          <a:prstGeom prst="roundRect">
            <a:avLst>
              <a:gd name="adj" fmla="val 50000"/>
            </a:avLst>
          </a:prstGeom>
          <a:solidFill>
            <a:schemeClr val="accent5"/>
          </a:solidFill>
          <a:ln>
            <a:noFill/>
          </a:ln>
          <a:effectLst/>
        </p:spPr>
        <p:txBody>
          <a:bodyPr lIns="74295" tIns="8890" rIns="74295" bIns="8890" anchor="ctr"/>
          <a:lstStyle/>
          <a:p>
            <a:pPr fontAlgn="auto">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安全衛生関連ホームページ</a:t>
            </a:r>
          </a:p>
        </p:txBody>
      </p:sp>
      <p:sp>
        <p:nvSpPr>
          <p:cNvPr id="8" name="Rectangle 3"/>
          <p:cNvSpPr txBox="1">
            <a:spLocks noChangeArrowheads="1"/>
          </p:cNvSpPr>
          <p:nvPr/>
        </p:nvSpPr>
        <p:spPr>
          <a:xfrm>
            <a:off x="0" y="0"/>
            <a:ext cx="9144000" cy="1125538"/>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その他の安全衛生関連資料</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99992" y="1988840"/>
            <a:ext cx="3816424" cy="2862322"/>
          </a:xfrm>
          <a:prstGeom prst="rect">
            <a:avLst/>
          </a:prstGeom>
          <a:solidFill>
            <a:schemeClr val="accent5"/>
          </a:solidFill>
        </p:spPr>
        <p:txBody>
          <a:bodyPr>
            <a:spAutoFit/>
          </a:bodyPr>
          <a:lstStyle/>
          <a:p>
            <a:pPr fontAlgn="auto">
              <a:spcBef>
                <a:spcPts val="0"/>
              </a:spcBef>
              <a:spcAft>
                <a:spcPts val="0"/>
              </a:spcAft>
              <a:defRPr/>
            </a:pPr>
            <a:r>
              <a:rPr lang="ja-JP" altLang="en-US" sz="6000" dirty="0">
                <a:ln w="18415" cmpd="sng">
                  <a:solidFill>
                    <a:srgbClr val="FFFFFF"/>
                  </a:solidFill>
                  <a:prstDash val="solid"/>
                </a:ln>
                <a:solidFill>
                  <a:srgbClr val="FFFFFF"/>
                </a:solidFill>
                <a:latin typeface="HGP創英角ｺﾞｼｯｸUB" panose="020B0900000000000000" pitchFamily="50" charset="-128"/>
                <a:ea typeface="HGP創英角ｺﾞｼｯｸUB" panose="020B0900000000000000" pitchFamily="50" charset="-128"/>
              </a:rPr>
              <a:t>今日も</a:t>
            </a:r>
            <a:endParaRPr lang="en-US" altLang="ja-JP" sz="6000" dirty="0">
              <a:ln w="18415" cmpd="sng">
                <a:solidFill>
                  <a:srgbClr val="FFFFFF"/>
                </a:solidFill>
                <a:prstDash val="solid"/>
              </a:ln>
              <a:solidFill>
                <a:srgbClr val="FFFFFF"/>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6000" dirty="0">
                <a:ln w="18415" cmpd="sng">
                  <a:solidFill>
                    <a:srgbClr val="FFFFFF"/>
                  </a:solidFill>
                  <a:prstDash val="solid"/>
                </a:ln>
                <a:solidFill>
                  <a:srgbClr val="FFFFFF"/>
                </a:solidFill>
                <a:latin typeface="HGP創英角ｺﾞｼｯｸUB" panose="020B0900000000000000" pitchFamily="50" charset="-128"/>
                <a:ea typeface="HGP創英角ｺﾞｼｯｸUB" panose="020B0900000000000000" pitchFamily="50" charset="-128"/>
              </a:rPr>
              <a:t>明日も</a:t>
            </a:r>
            <a:endParaRPr lang="en-US" altLang="ja-JP" sz="6000" dirty="0">
              <a:ln w="18415" cmpd="sng">
                <a:solidFill>
                  <a:srgbClr val="FFFFFF"/>
                </a:solidFill>
                <a:prstDash val="solid"/>
              </a:ln>
              <a:solidFill>
                <a:srgbClr val="FFFFFF"/>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6000" dirty="0">
                <a:ln w="18415" cmpd="sng">
                  <a:solidFill>
                    <a:srgbClr val="FFFFFF"/>
                  </a:solidFill>
                  <a:prstDash val="solid"/>
                </a:ln>
                <a:solidFill>
                  <a:srgbClr val="FFFFFF"/>
                </a:solidFill>
                <a:latin typeface="HGP創英角ｺﾞｼｯｸUB" panose="020B0900000000000000" pitchFamily="50" charset="-128"/>
                <a:ea typeface="HGP創英角ｺﾞｼｯｸUB" panose="020B0900000000000000" pitchFamily="50" charset="-128"/>
              </a:rPr>
              <a:t>ご安全に。</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正方形/長方形 3">
            <a:extLst>
              <a:ext uri="{FF2B5EF4-FFF2-40B4-BE49-F238E27FC236}">
                <a16:creationId xmlns:a16="http://schemas.microsoft.com/office/drawing/2014/main" id="{AB7DDEAF-CC45-4CA0-4C76-F413F44AC29E}"/>
              </a:ext>
            </a:extLst>
          </p:cNvPr>
          <p:cNvSpPr>
            <a:spLocks noChangeArrowheads="1"/>
          </p:cNvSpPr>
          <p:nvPr/>
        </p:nvSpPr>
        <p:spPr bwMode="auto">
          <a:xfrm>
            <a:off x="692150" y="315913"/>
            <a:ext cx="80563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b="1" dirty="0">
                <a:latin typeface="Times New Roman" panose="02020603050405020304" pitchFamily="18" charset="0"/>
                <a:ea typeface="ＭＳ Ｐゴシック" panose="020B0600070205080204" pitchFamily="50" charset="-128"/>
              </a:rPr>
              <a:t>公益社団法人全国産業資源循環連合会</a:t>
            </a:r>
            <a:endParaRPr lang="en-US" altLang="ja-JP" sz="2000" b="1" dirty="0">
              <a:latin typeface="Times New Roman" panose="02020603050405020304" pitchFamily="18" charset="0"/>
              <a:ea typeface="ＭＳ Ｐゴシック" panose="020B0600070205080204" pitchFamily="50" charset="-128"/>
            </a:endParaRPr>
          </a:p>
          <a:p>
            <a:pPr algn="ctr" eaLnBrk="1" hangingPunct="1">
              <a:lnSpc>
                <a:spcPct val="100000"/>
              </a:lnSpc>
              <a:spcBef>
                <a:spcPct val="0"/>
              </a:spcBef>
              <a:buFontTx/>
              <a:buNone/>
            </a:pPr>
            <a:r>
              <a:rPr lang="ja-JP" altLang="en-US" sz="2000" b="1" dirty="0">
                <a:latin typeface="Times New Roman" panose="02020603050405020304" pitchFamily="18" charset="0"/>
                <a:ea typeface="ＭＳ Ｐゴシック" panose="020B0600070205080204" pitchFamily="50" charset="-128"/>
              </a:rPr>
              <a:t>第３次労働災害防止計画を推進するための労働安全衛生標語 入賞作品</a:t>
            </a:r>
          </a:p>
        </p:txBody>
      </p:sp>
      <p:sp>
        <p:nvSpPr>
          <p:cNvPr id="6" name="テキスト ボックス 5">
            <a:extLst>
              <a:ext uri="{FF2B5EF4-FFF2-40B4-BE49-F238E27FC236}">
                <a16:creationId xmlns:a16="http://schemas.microsoft.com/office/drawing/2014/main" id="{29DAC637-5949-B983-7E7D-E2D93A5484EE}"/>
              </a:ext>
            </a:extLst>
          </p:cNvPr>
          <p:cNvSpPr txBox="1"/>
          <p:nvPr/>
        </p:nvSpPr>
        <p:spPr>
          <a:xfrm>
            <a:off x="1150938" y="2341563"/>
            <a:ext cx="7212012" cy="1292225"/>
          </a:xfrm>
          <a:prstGeom prst="rect">
            <a:avLst/>
          </a:prstGeom>
          <a:noFill/>
          <a:ln>
            <a:solidFill>
              <a:schemeClr val="accent6">
                <a:lumMod val="75000"/>
              </a:schemeClr>
            </a:solidFill>
          </a:ln>
        </p:spPr>
        <p:txBody>
          <a:bodyPr>
            <a:spAutoFit/>
          </a:bodyPr>
          <a:lstStyle/>
          <a:p>
            <a:pPr eaLnBrk="1" fontAlgn="auto" hangingPunct="1">
              <a:spcBef>
                <a:spcPts val="0"/>
              </a:spcBef>
              <a:spcAft>
                <a:spcPts val="0"/>
              </a:spcAft>
              <a:defRPr/>
            </a:pPr>
            <a:endParaRPr lang="en-US" altLang="ja-JP" dirty="0">
              <a:latin typeface="+mn-lt"/>
              <a:ea typeface="ＭＳ Ｐゴシック" charset="-128"/>
            </a:endParaRPr>
          </a:p>
          <a:p>
            <a:pPr algn="ctr" eaLnBrk="1" fontAlgn="auto" hangingPunct="1">
              <a:spcBef>
                <a:spcPts val="0"/>
              </a:spcBef>
              <a:spcAft>
                <a:spcPts val="0"/>
              </a:spcAft>
              <a:defRPr/>
            </a:pPr>
            <a:r>
              <a:rPr lang="ja-JP" altLang="en-US" sz="2000" b="1" dirty="0">
                <a:latin typeface="+mn-lt"/>
                <a:ea typeface="ＭＳ Ｐゴシック" charset="-128"/>
              </a:rPr>
              <a:t>一人一人が安全に気を付けて、共に目指そうゼロ労災</a:t>
            </a:r>
          </a:p>
          <a:p>
            <a:pPr eaLnBrk="1" fontAlgn="auto" hangingPunct="1">
              <a:spcBef>
                <a:spcPts val="0"/>
              </a:spcBef>
              <a:spcAft>
                <a:spcPts val="0"/>
              </a:spcAft>
              <a:defRPr/>
            </a:pPr>
            <a:endParaRPr lang="ja-JP" altLang="en-US" sz="2000" b="1" dirty="0">
              <a:latin typeface="+mn-lt"/>
              <a:ea typeface="ＭＳ Ｐゴシック" charset="-128"/>
            </a:endParaRPr>
          </a:p>
          <a:p>
            <a:pPr algn="ctr" eaLnBrk="1" fontAlgn="auto" hangingPunct="1">
              <a:spcBef>
                <a:spcPts val="0"/>
              </a:spcBef>
              <a:spcAft>
                <a:spcPts val="0"/>
              </a:spcAft>
              <a:defRPr/>
            </a:pPr>
            <a:r>
              <a:rPr lang="ja-JP" altLang="en-US" sz="2000" b="1" dirty="0">
                <a:latin typeface="+mn-lt"/>
                <a:ea typeface="ＭＳ Ｐゴシック" charset="-128"/>
              </a:rPr>
              <a:t>無災害　会社も社会も　好循環</a:t>
            </a:r>
          </a:p>
        </p:txBody>
      </p:sp>
      <p:sp>
        <p:nvSpPr>
          <p:cNvPr id="7" name="テキスト ボックス 6">
            <a:extLst>
              <a:ext uri="{FF2B5EF4-FFF2-40B4-BE49-F238E27FC236}">
                <a16:creationId xmlns:a16="http://schemas.microsoft.com/office/drawing/2014/main" id="{4E394B20-DE1E-4F7D-B9C4-D659CA9F5E1E}"/>
              </a:ext>
            </a:extLst>
          </p:cNvPr>
          <p:cNvSpPr txBox="1"/>
          <p:nvPr/>
        </p:nvSpPr>
        <p:spPr>
          <a:xfrm>
            <a:off x="1150938" y="4065588"/>
            <a:ext cx="7224712" cy="1908175"/>
          </a:xfrm>
          <a:prstGeom prst="rect">
            <a:avLst/>
          </a:prstGeom>
          <a:noFill/>
          <a:ln>
            <a:solidFill>
              <a:schemeClr val="accent6">
                <a:lumMod val="75000"/>
              </a:schemeClr>
            </a:solidFill>
          </a:ln>
        </p:spPr>
        <p:txBody>
          <a:bodyPr>
            <a:spAutoFit/>
          </a:bodyPr>
          <a:lstStyle/>
          <a:p>
            <a:pPr eaLnBrk="1" fontAlgn="auto" hangingPunct="1">
              <a:spcBef>
                <a:spcPts val="0"/>
              </a:spcBef>
              <a:spcAft>
                <a:spcPts val="0"/>
              </a:spcAft>
              <a:defRPr/>
            </a:pPr>
            <a:endParaRPr lang="en-US" altLang="ja-JP" dirty="0">
              <a:latin typeface="+mn-lt"/>
              <a:ea typeface="ＭＳ Ｐゴシック" charset="-128"/>
            </a:endParaRPr>
          </a:p>
          <a:p>
            <a:pPr algn="ctr" eaLnBrk="1" fontAlgn="auto" hangingPunct="1">
              <a:spcBef>
                <a:spcPts val="0"/>
              </a:spcBef>
              <a:spcAft>
                <a:spcPts val="0"/>
              </a:spcAft>
              <a:defRPr/>
            </a:pPr>
            <a:r>
              <a:rPr lang="ja-JP" altLang="en-US" sz="2000" b="1" dirty="0">
                <a:latin typeface="+mn-lt"/>
                <a:ea typeface="ＭＳ Ｐゴシック" charset="-128"/>
              </a:rPr>
              <a:t>トップが率先みんなの創意　つみ取ろう職場の危険</a:t>
            </a:r>
          </a:p>
          <a:p>
            <a:pPr algn="ctr" eaLnBrk="1" fontAlgn="auto" hangingPunct="1">
              <a:spcBef>
                <a:spcPts val="0"/>
              </a:spcBef>
              <a:spcAft>
                <a:spcPts val="0"/>
              </a:spcAft>
              <a:defRPr/>
            </a:pPr>
            <a:endParaRPr lang="ja-JP" altLang="en-US" sz="2000" b="1" dirty="0">
              <a:latin typeface="+mn-lt"/>
              <a:ea typeface="ＭＳ Ｐゴシック" charset="-128"/>
            </a:endParaRPr>
          </a:p>
          <a:p>
            <a:pPr algn="ctr" eaLnBrk="1" fontAlgn="auto" hangingPunct="1">
              <a:spcBef>
                <a:spcPts val="0"/>
              </a:spcBef>
              <a:spcAft>
                <a:spcPts val="0"/>
              </a:spcAft>
              <a:defRPr/>
            </a:pPr>
            <a:r>
              <a:rPr lang="ja-JP" altLang="en-US" sz="2000" b="1" dirty="0">
                <a:latin typeface="+mn-lt"/>
                <a:ea typeface="ＭＳ Ｐゴシック" charset="-128"/>
              </a:rPr>
              <a:t>気持ちよい仕事は社員の笑顔から</a:t>
            </a:r>
            <a:endParaRPr lang="en-US" altLang="ja-JP" sz="2000" b="1" dirty="0">
              <a:latin typeface="+mn-lt"/>
              <a:ea typeface="ＭＳ Ｐゴシック" charset="-128"/>
            </a:endParaRPr>
          </a:p>
          <a:p>
            <a:pPr algn="ctr" eaLnBrk="1" fontAlgn="auto" hangingPunct="1">
              <a:spcBef>
                <a:spcPts val="0"/>
              </a:spcBef>
              <a:spcAft>
                <a:spcPts val="0"/>
              </a:spcAft>
              <a:defRPr/>
            </a:pPr>
            <a:endParaRPr lang="ja-JP" altLang="en-US" sz="2000" b="1" dirty="0">
              <a:latin typeface="+mn-lt"/>
              <a:ea typeface="ＭＳ Ｐゴシック" charset="-128"/>
            </a:endParaRPr>
          </a:p>
          <a:p>
            <a:pPr algn="ctr" eaLnBrk="1" fontAlgn="auto" hangingPunct="1">
              <a:spcBef>
                <a:spcPts val="0"/>
              </a:spcBef>
              <a:spcAft>
                <a:spcPts val="0"/>
              </a:spcAft>
              <a:defRPr/>
            </a:pPr>
            <a:r>
              <a:rPr lang="ja-JP" altLang="en-US" sz="2000" b="1" dirty="0">
                <a:latin typeface="+mn-lt"/>
                <a:ea typeface="ＭＳ Ｐゴシック" charset="-128"/>
              </a:rPr>
              <a:t>トップダウンで事故ダウン！</a:t>
            </a:r>
          </a:p>
        </p:txBody>
      </p:sp>
      <p:sp>
        <p:nvSpPr>
          <p:cNvPr id="9" name="テキスト ボックス 8">
            <a:extLst>
              <a:ext uri="{FF2B5EF4-FFF2-40B4-BE49-F238E27FC236}">
                <a16:creationId xmlns:a16="http://schemas.microsoft.com/office/drawing/2014/main" id="{87B940DB-8422-E7E1-85B9-E0B65C19CCE9}"/>
              </a:ext>
            </a:extLst>
          </p:cNvPr>
          <p:cNvSpPr txBox="1"/>
          <p:nvPr/>
        </p:nvSpPr>
        <p:spPr>
          <a:xfrm>
            <a:off x="1150938" y="1270000"/>
            <a:ext cx="7212012" cy="677863"/>
          </a:xfrm>
          <a:prstGeom prst="rect">
            <a:avLst/>
          </a:prstGeom>
          <a:noFill/>
          <a:ln>
            <a:solidFill>
              <a:schemeClr val="accent6">
                <a:lumMod val="75000"/>
              </a:schemeClr>
            </a:solidFill>
          </a:ln>
        </p:spPr>
        <p:txBody>
          <a:bodyPr>
            <a:spAutoFit/>
          </a:bodyPr>
          <a:lstStyle/>
          <a:p>
            <a:pPr eaLnBrk="1" fontAlgn="auto" hangingPunct="1">
              <a:spcBef>
                <a:spcPts val="0"/>
              </a:spcBef>
              <a:spcAft>
                <a:spcPts val="0"/>
              </a:spcAft>
              <a:defRPr/>
            </a:pPr>
            <a:endParaRPr lang="en-US" altLang="ja-JP" dirty="0">
              <a:solidFill>
                <a:prstClr val="black"/>
              </a:solidFill>
              <a:latin typeface="+mn-lt"/>
              <a:ea typeface="ＭＳ Ｐゴシック" charset="-128"/>
            </a:endParaRPr>
          </a:p>
          <a:p>
            <a:pPr algn="ctr" eaLnBrk="1" fontAlgn="auto" hangingPunct="1">
              <a:spcBef>
                <a:spcPts val="0"/>
              </a:spcBef>
              <a:spcAft>
                <a:spcPts val="0"/>
              </a:spcAft>
              <a:defRPr/>
            </a:pPr>
            <a:r>
              <a:rPr lang="ja-JP" altLang="en-US" sz="2000" b="1" dirty="0">
                <a:solidFill>
                  <a:prstClr val="black"/>
                </a:solidFill>
                <a:latin typeface="+mn-lt"/>
                <a:ea typeface="ＭＳ Ｐゴシック" charset="-128"/>
              </a:rPr>
              <a:t>労働災害ゼロ目指し　まずはトップのキックオフ</a:t>
            </a:r>
            <a:endParaRPr lang="en-US" altLang="ja-JP" sz="2000" b="1" dirty="0">
              <a:solidFill>
                <a:prstClr val="black"/>
              </a:solidFill>
              <a:latin typeface="+mn-lt"/>
              <a:ea typeface="ＭＳ Ｐゴシック" charset="-128"/>
            </a:endParaRPr>
          </a:p>
        </p:txBody>
      </p:sp>
      <p:sp>
        <p:nvSpPr>
          <p:cNvPr id="38918" name="テキスト ボックス 9">
            <a:extLst>
              <a:ext uri="{FF2B5EF4-FFF2-40B4-BE49-F238E27FC236}">
                <a16:creationId xmlns:a16="http://schemas.microsoft.com/office/drawing/2014/main" id="{C6F65D8E-3B49-0686-27AE-D7FEFCD5F5B9}"/>
              </a:ext>
            </a:extLst>
          </p:cNvPr>
          <p:cNvSpPr txBox="1">
            <a:spLocks noChangeArrowheads="1"/>
          </p:cNvSpPr>
          <p:nvPr/>
        </p:nvSpPr>
        <p:spPr bwMode="auto">
          <a:xfrm>
            <a:off x="3486150" y="1069975"/>
            <a:ext cx="2332038"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a:latin typeface="Times New Roman" panose="02020603050405020304" pitchFamily="18" charset="0"/>
                <a:ea typeface="ＭＳ Ｐゴシック" panose="020B0600070205080204" pitchFamily="50" charset="-128"/>
              </a:rPr>
              <a:t>安全衛生委員長賞</a:t>
            </a:r>
          </a:p>
        </p:txBody>
      </p:sp>
      <p:sp>
        <p:nvSpPr>
          <p:cNvPr id="38919" name="テキスト ボックス 10">
            <a:extLst>
              <a:ext uri="{FF2B5EF4-FFF2-40B4-BE49-F238E27FC236}">
                <a16:creationId xmlns:a16="http://schemas.microsoft.com/office/drawing/2014/main" id="{B39F5100-D415-FA38-E3D4-3ADB9E996426}"/>
              </a:ext>
            </a:extLst>
          </p:cNvPr>
          <p:cNvSpPr txBox="1">
            <a:spLocks noChangeArrowheads="1"/>
          </p:cNvSpPr>
          <p:nvPr/>
        </p:nvSpPr>
        <p:spPr bwMode="auto">
          <a:xfrm>
            <a:off x="3548063" y="2157413"/>
            <a:ext cx="2203450"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a:latin typeface="Times New Roman" panose="02020603050405020304" pitchFamily="18" charset="0"/>
                <a:ea typeface="ＭＳ Ｐゴシック" panose="020B0600070205080204" pitchFamily="50" charset="-128"/>
              </a:rPr>
              <a:t>優秀賞</a:t>
            </a:r>
          </a:p>
        </p:txBody>
      </p:sp>
      <p:sp>
        <p:nvSpPr>
          <p:cNvPr id="38920" name="テキスト ボックス 11">
            <a:extLst>
              <a:ext uri="{FF2B5EF4-FFF2-40B4-BE49-F238E27FC236}">
                <a16:creationId xmlns:a16="http://schemas.microsoft.com/office/drawing/2014/main" id="{AA537685-564A-F2B5-555A-FEEDDDAFFC0C}"/>
              </a:ext>
            </a:extLst>
          </p:cNvPr>
          <p:cNvSpPr txBox="1">
            <a:spLocks noChangeArrowheads="1"/>
          </p:cNvSpPr>
          <p:nvPr/>
        </p:nvSpPr>
        <p:spPr bwMode="auto">
          <a:xfrm>
            <a:off x="3579813" y="3875088"/>
            <a:ext cx="2203450"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a:latin typeface="Times New Roman" panose="02020603050405020304" pitchFamily="18" charset="0"/>
                <a:ea typeface="ＭＳ Ｐゴシック" panose="020B0600070205080204" pitchFamily="50" charset="-128"/>
              </a:rPr>
              <a:t>佳作</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39750" y="1117600"/>
            <a:ext cx="7848600" cy="1531938"/>
          </a:xfrm>
          <a:prstGeom prst="roundRect">
            <a:avLst/>
          </a:prstGeom>
          <a:noFill/>
          <a:ln w="28575">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ja-JP" altLang="en-US" sz="2800" dirty="0">
                <a:ln w="12700">
                  <a:noFill/>
                  <a:prstDash val="solid"/>
                </a:ln>
                <a:solidFill>
                  <a:sysClr val="windowText" lastClr="000000"/>
                </a:solidFill>
                <a:latin typeface="HGP創英角ｺﾞｼｯｸUB" panose="020B0900000000000000" pitchFamily="50" charset="-128"/>
                <a:ea typeface="HGP創英角ｺﾞｼｯｸUB" panose="020B0900000000000000" pitchFamily="50" charset="-128"/>
              </a:rPr>
              <a:t>各事業者が「労働災害の防止及び労働者の健康の保持増進」に寄与するために実施すべき事項を文書化したもの</a:t>
            </a:r>
          </a:p>
        </p:txBody>
      </p:sp>
      <p:sp>
        <p:nvSpPr>
          <p:cNvPr id="5123" name="Text Box 8"/>
          <p:cNvSpPr txBox="1">
            <a:spLocks noChangeArrowheads="1"/>
          </p:cNvSpPr>
          <p:nvPr/>
        </p:nvSpPr>
        <p:spPr bwMode="auto">
          <a:xfrm>
            <a:off x="395288" y="3467100"/>
            <a:ext cx="2016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800" u="sng" dirty="0">
                <a:latin typeface="HGP創英角ｺﾞｼｯｸUB" pitchFamily="50" charset="-128"/>
                <a:ea typeface="HGP創英角ｺﾞｼｯｸUB" pitchFamily="50" charset="-128"/>
              </a:rPr>
              <a:t>ポイント</a:t>
            </a:r>
            <a:r>
              <a:rPr lang="ja-JP" altLang="en-US" sz="2800" dirty="0">
                <a:latin typeface="HGP創英角ｺﾞｼｯｸUB" pitchFamily="50" charset="-128"/>
                <a:ea typeface="HGP創英角ｺﾞｼｯｸUB" pitchFamily="50" charset="-128"/>
              </a:rPr>
              <a:t>：</a:t>
            </a:r>
          </a:p>
        </p:txBody>
      </p:sp>
      <p:sp>
        <p:nvSpPr>
          <p:cNvPr id="5124" name="Text Box 9"/>
          <p:cNvSpPr txBox="1">
            <a:spLocks noChangeArrowheads="1"/>
          </p:cNvSpPr>
          <p:nvPr/>
        </p:nvSpPr>
        <p:spPr bwMode="auto">
          <a:xfrm>
            <a:off x="611188" y="4475163"/>
            <a:ext cx="813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dirty="0">
                <a:solidFill>
                  <a:srgbClr val="000000"/>
                </a:solidFill>
                <a:latin typeface="HGP創英角ｺﾞｼｯｸUB" pitchFamily="50" charset="-128"/>
                <a:ea typeface="HGP創英角ｺﾞｼｯｸUB" pitchFamily="50" charset="-128"/>
              </a:rPr>
              <a:t>② </a:t>
            </a:r>
            <a:r>
              <a:rPr lang="ja-JP" altLang="en-US" sz="2400" dirty="0">
                <a:solidFill>
                  <a:srgbClr val="000000"/>
                </a:solidFill>
                <a:latin typeface="HGP創英角ｺﾞｼｯｸUB" pitchFamily="50" charset="-128"/>
                <a:ea typeface="HGP創英角ｺﾞｼｯｸUB" pitchFamily="50" charset="-128"/>
              </a:rPr>
              <a:t>事業者としての安全衛生への取組方針を明示するもの</a:t>
            </a:r>
          </a:p>
        </p:txBody>
      </p:sp>
      <p:sp>
        <p:nvSpPr>
          <p:cNvPr id="5125" name="Text Box 10"/>
          <p:cNvSpPr txBox="1">
            <a:spLocks noChangeArrowheads="1"/>
          </p:cNvSpPr>
          <p:nvPr/>
        </p:nvSpPr>
        <p:spPr bwMode="auto">
          <a:xfrm>
            <a:off x="611188" y="3986213"/>
            <a:ext cx="813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dirty="0">
                <a:solidFill>
                  <a:srgbClr val="000000"/>
                </a:solidFill>
                <a:latin typeface="HGP創英角ｺﾞｼｯｸUB" pitchFamily="50" charset="-128"/>
                <a:ea typeface="HGP創英角ｺﾞｼｯｸUB" pitchFamily="50" charset="-128"/>
              </a:rPr>
              <a:t>① </a:t>
            </a:r>
            <a:r>
              <a:rPr lang="ja-JP" altLang="en-US" sz="2400" dirty="0">
                <a:solidFill>
                  <a:srgbClr val="000000"/>
                </a:solidFill>
                <a:latin typeface="HGP創英角ｺﾞｼｯｸUB" pitchFamily="50" charset="-128"/>
                <a:ea typeface="HGP創英角ｺﾞｼｯｸUB" pitchFamily="50" charset="-128"/>
              </a:rPr>
              <a:t>各事業者が作成</a:t>
            </a:r>
            <a:r>
              <a:rPr lang="en-US" altLang="ja-JP" sz="2400" dirty="0">
                <a:solidFill>
                  <a:srgbClr val="000000"/>
                </a:solidFill>
                <a:latin typeface="HGP創英角ｺﾞｼｯｸUB" pitchFamily="50" charset="-128"/>
                <a:ea typeface="HGP創英角ｺﾞｼｯｸUB" pitchFamily="50" charset="-128"/>
              </a:rPr>
              <a:t>(</a:t>
            </a:r>
            <a:r>
              <a:rPr lang="ja-JP" altLang="en-US" sz="2400" dirty="0">
                <a:solidFill>
                  <a:srgbClr val="000000"/>
                </a:solidFill>
                <a:latin typeface="HGP創英角ｺﾞｼｯｸUB" pitchFamily="50" charset="-128"/>
                <a:ea typeface="HGP創英角ｺﾞｼｯｸUB" pitchFamily="50" charset="-128"/>
              </a:rPr>
              <a:t>文書化</a:t>
            </a:r>
            <a:r>
              <a:rPr lang="en-US" altLang="ja-JP" sz="2400" dirty="0">
                <a:solidFill>
                  <a:srgbClr val="000000"/>
                </a:solidFill>
                <a:latin typeface="HGP創英角ｺﾞｼｯｸUB" pitchFamily="50" charset="-128"/>
                <a:ea typeface="HGP創英角ｺﾞｼｯｸUB" pitchFamily="50" charset="-128"/>
              </a:rPr>
              <a:t>)</a:t>
            </a:r>
            <a:r>
              <a:rPr lang="ja-JP" altLang="en-US" sz="2400" dirty="0">
                <a:solidFill>
                  <a:srgbClr val="000000"/>
                </a:solidFill>
                <a:latin typeface="HGP創英角ｺﾞｼｯｸUB" pitchFamily="50" charset="-128"/>
                <a:ea typeface="HGP創英角ｺﾞｼｯｸUB" pitchFamily="50" charset="-128"/>
              </a:rPr>
              <a:t>するもの</a:t>
            </a:r>
          </a:p>
        </p:txBody>
      </p:sp>
      <p:sp>
        <p:nvSpPr>
          <p:cNvPr id="5126" name="Text Box 13"/>
          <p:cNvSpPr txBox="1">
            <a:spLocks noChangeArrowheads="1"/>
          </p:cNvSpPr>
          <p:nvPr/>
        </p:nvSpPr>
        <p:spPr bwMode="auto">
          <a:xfrm>
            <a:off x="611188" y="4967288"/>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dirty="0">
                <a:solidFill>
                  <a:srgbClr val="000000"/>
                </a:solidFill>
                <a:latin typeface="HGP創英角ｺﾞｼｯｸUB" pitchFamily="50" charset="-128"/>
                <a:ea typeface="HGP創英角ｺﾞｼｯｸUB" pitchFamily="50" charset="-128"/>
              </a:rPr>
              <a:t>③ </a:t>
            </a:r>
            <a:r>
              <a:rPr lang="ja-JP" altLang="en-US" sz="2400" dirty="0">
                <a:solidFill>
                  <a:srgbClr val="000000"/>
                </a:solidFill>
                <a:latin typeface="HGP創英角ｺﾞｼｯｸUB" pitchFamily="50" charset="-128"/>
                <a:ea typeface="HGP創英角ｺﾞｼｯｸUB" pitchFamily="50" charset="-128"/>
              </a:rPr>
              <a:t>安全衛生活動を計画的・継続的に実施するためのツール</a:t>
            </a:r>
          </a:p>
        </p:txBody>
      </p:sp>
      <p:sp>
        <p:nvSpPr>
          <p:cNvPr id="5127" name="AutoShape 18"/>
          <p:cNvSpPr>
            <a:spLocks noChangeArrowheads="1"/>
          </p:cNvSpPr>
          <p:nvPr/>
        </p:nvSpPr>
        <p:spPr bwMode="auto">
          <a:xfrm>
            <a:off x="3635375" y="2286000"/>
            <a:ext cx="5508625" cy="1700213"/>
          </a:xfrm>
          <a:prstGeom prst="cloudCallout">
            <a:avLst>
              <a:gd name="adj1" fmla="val -50181"/>
              <a:gd name="adj2" fmla="val -57468"/>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000" dirty="0">
                <a:solidFill>
                  <a:srgbClr val="000000"/>
                </a:solidFill>
                <a:latin typeface="HGP創英角ｺﾞｼｯｸUB" pitchFamily="50" charset="-128"/>
                <a:ea typeface="HGP創英角ｺﾞｼｯｸUB" pitchFamily="50" charset="-128"/>
              </a:rPr>
              <a:t>規程の作成は法的に要求されている事項ではありませんが、適切な管理を実施するためには必要不可欠なものです！</a:t>
            </a:r>
          </a:p>
        </p:txBody>
      </p:sp>
      <p:sp>
        <p:nvSpPr>
          <p:cNvPr id="11" name="AutoShape 19"/>
          <p:cNvSpPr>
            <a:spLocks noChangeArrowheads="1"/>
          </p:cNvSpPr>
          <p:nvPr/>
        </p:nvSpPr>
        <p:spPr bwMode="auto">
          <a:xfrm>
            <a:off x="323850" y="5949950"/>
            <a:ext cx="8496300" cy="503238"/>
          </a:xfrm>
          <a:prstGeom prst="roundRect">
            <a:avLst>
              <a:gd name="adj" fmla="val 16667"/>
            </a:avLst>
          </a:prstGeom>
          <a:solidFill>
            <a:schemeClr val="accent5"/>
          </a:solidFill>
          <a:ln w="25400">
            <a:noFill/>
            <a:round/>
            <a:headEnd/>
            <a:tailEnd/>
          </a:ln>
          <a:effectLst/>
        </p:spPr>
        <p:txBody>
          <a:bodyPr wrap="none" anchor="ctr"/>
          <a:lstStyle/>
          <a:p>
            <a:pPr algn="ctr" fontAlgn="auto">
              <a:spcBef>
                <a:spcPts val="0"/>
              </a:spcBef>
              <a:spcAft>
                <a:spcPts val="0"/>
              </a:spcAft>
              <a:defRPr/>
            </a:pPr>
            <a:r>
              <a:rPr lang="ja-JP" altLang="en-US" sz="2400" dirty="0">
                <a:latin typeface="HGP創英角ｺﾞｼｯｸUB" panose="020B0900000000000000" pitchFamily="50" charset="-128"/>
                <a:ea typeface="HGP創英角ｺﾞｼｯｸUB" panose="020B0900000000000000" pitchFamily="50" charset="-128"/>
              </a:rPr>
              <a:t>社内外に対する「安全衛生配慮義務を遂行している証」</a:t>
            </a:r>
          </a:p>
        </p:txBody>
      </p:sp>
      <p:sp>
        <p:nvSpPr>
          <p:cNvPr id="12" name="AutoShape 20"/>
          <p:cNvSpPr>
            <a:spLocks noChangeArrowheads="1"/>
          </p:cNvSpPr>
          <p:nvPr/>
        </p:nvSpPr>
        <p:spPr bwMode="auto">
          <a:xfrm>
            <a:off x="3995738" y="5495925"/>
            <a:ext cx="647700" cy="360363"/>
          </a:xfrm>
          <a:prstGeom prst="downArrow">
            <a:avLst>
              <a:gd name="adj1" fmla="val 50000"/>
              <a:gd name="adj2" fmla="val 25000"/>
            </a:avLst>
          </a:prstGeom>
          <a:solidFill>
            <a:schemeClr val="accent5"/>
          </a:solidFill>
          <a:ln w="9525">
            <a:noFill/>
            <a:miter lim="800000"/>
            <a:headEnd/>
            <a:tailEnd/>
          </a:ln>
          <a:effectLst/>
        </p:spPr>
        <p:txBody>
          <a:bodyPr vert="eaVert" wrap="none" anchor="ctr"/>
          <a:lstStyle/>
          <a:p>
            <a:pPr fontAlgn="auto">
              <a:spcBef>
                <a:spcPts val="0"/>
              </a:spcBef>
              <a:spcAft>
                <a:spcPts val="0"/>
              </a:spcAft>
              <a:defRPr/>
            </a:pPr>
            <a:endParaRPr lang="ja-JP" altLang="en-US" dirty="0">
              <a:latin typeface="+mn-lt"/>
              <a:ea typeface="+mn-ea"/>
            </a:endParaRPr>
          </a:p>
        </p:txBody>
      </p:sp>
      <p:sp>
        <p:nvSpPr>
          <p:cNvPr id="14" name="Rectangle 3"/>
          <p:cNvSpPr txBox="1">
            <a:spLocks noChangeArrowheads="1"/>
          </p:cNvSpPr>
          <p:nvPr/>
        </p:nvSpPr>
        <p:spPr>
          <a:xfrm>
            <a:off x="0" y="0"/>
            <a:ext cx="9144000" cy="1027113"/>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「安全衛生規程」とは？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027113"/>
            <a:ext cx="5791200" cy="476250"/>
          </a:xfrm>
          <a:prstGeom prst="rect">
            <a:avLst/>
          </a:prstGeom>
          <a:solidFill>
            <a:schemeClr val="accent4">
              <a:lumMod val="20000"/>
              <a:lumOff val="80000"/>
            </a:schemeClr>
          </a:solidFill>
          <a:ln w="19050">
            <a:noFill/>
            <a:miter lim="800000"/>
            <a:headEnd/>
            <a:tailEnd/>
          </a:ln>
          <a:effectLst/>
        </p:spPr>
        <p:txBody>
          <a:bodyPr>
            <a:spAutoFit/>
          </a:bodyPr>
          <a:lstStyle/>
          <a:p>
            <a:pPr fontAlgn="auto">
              <a:spcBef>
                <a:spcPct val="50000"/>
              </a:spcBef>
              <a:spcAft>
                <a:spcPts val="0"/>
              </a:spcAft>
              <a:defRPr/>
            </a:pPr>
            <a:r>
              <a:rPr lang="ja-JP" altLang="en-US" sz="2400" b="1" dirty="0">
                <a:latin typeface="HGP創英角ｺﾞｼｯｸUB" panose="020B0900000000000000" pitchFamily="50" charset="-128"/>
                <a:ea typeface="HGP創英角ｺﾞｼｯｸUB" panose="020B0900000000000000" pitchFamily="50" charset="-128"/>
              </a:rPr>
              <a:t>規程作成により期待される効果は？</a:t>
            </a:r>
          </a:p>
        </p:txBody>
      </p:sp>
      <p:sp>
        <p:nvSpPr>
          <p:cNvPr id="6147" name="Text Box 6"/>
          <p:cNvSpPr txBox="1">
            <a:spLocks noChangeArrowheads="1"/>
          </p:cNvSpPr>
          <p:nvPr/>
        </p:nvSpPr>
        <p:spPr bwMode="auto">
          <a:xfrm>
            <a:off x="611188" y="23495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b="1" dirty="0">
                <a:latin typeface="HGP創英角ｺﾞｼｯｸUB" pitchFamily="50" charset="-128"/>
                <a:ea typeface="HGP創英角ｺﾞｼｯｸUB" pitchFamily="50" charset="-128"/>
              </a:rPr>
              <a:t>効果①</a:t>
            </a:r>
            <a:r>
              <a:rPr lang="ja-JP" altLang="en-US" sz="2400" dirty="0">
                <a:latin typeface="HGP創英角ｺﾞｼｯｸUB" pitchFamily="50" charset="-128"/>
                <a:ea typeface="HGP創英角ｺﾞｼｯｸUB" pitchFamily="50" charset="-128"/>
              </a:rPr>
              <a:t>：事業者の安全衛生に対する考え方が、具体的な</a:t>
            </a:r>
          </a:p>
        </p:txBody>
      </p:sp>
      <p:sp>
        <p:nvSpPr>
          <p:cNvPr id="6148" name="Text Box 7"/>
          <p:cNvSpPr txBox="1">
            <a:spLocks noChangeArrowheads="1"/>
          </p:cNvSpPr>
          <p:nvPr/>
        </p:nvSpPr>
        <p:spPr bwMode="auto">
          <a:xfrm>
            <a:off x="827088" y="2684463"/>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dirty="0">
                <a:latin typeface="HGP創英角ｺﾞｼｯｸUB" pitchFamily="50" charset="-128"/>
                <a:ea typeface="HGP創英角ｺﾞｼｯｸUB" pitchFamily="50" charset="-128"/>
              </a:rPr>
              <a:t>          </a:t>
            </a:r>
            <a:r>
              <a:rPr lang="ja-JP" altLang="en-US" sz="2400" dirty="0">
                <a:latin typeface="HGP創英角ｺﾞｼｯｸUB" pitchFamily="50" charset="-128"/>
                <a:ea typeface="HGP創英角ｺﾞｼｯｸUB" pitchFamily="50" charset="-128"/>
              </a:rPr>
              <a:t>事項として明確になり、</a:t>
            </a:r>
            <a:r>
              <a:rPr lang="ja-JP" altLang="en-US" sz="2400" u="sng" dirty="0">
                <a:latin typeface="HGP創英角ｺﾞｼｯｸUB" pitchFamily="50" charset="-128"/>
                <a:ea typeface="HGP創英角ｺﾞｼｯｸUB" pitchFamily="50" charset="-128"/>
              </a:rPr>
              <a:t>活動の指針</a:t>
            </a:r>
            <a:r>
              <a:rPr lang="ja-JP" altLang="en-US" sz="2400" dirty="0">
                <a:latin typeface="HGP創英角ｺﾞｼｯｸUB" pitchFamily="50" charset="-128"/>
                <a:ea typeface="HGP創英角ｺﾞｼｯｸUB" pitchFamily="50" charset="-128"/>
              </a:rPr>
              <a:t>になる。</a:t>
            </a:r>
          </a:p>
        </p:txBody>
      </p:sp>
      <p:sp>
        <p:nvSpPr>
          <p:cNvPr id="6149" name="Text Box 13"/>
          <p:cNvSpPr txBox="1">
            <a:spLocks noChangeArrowheads="1"/>
          </p:cNvSpPr>
          <p:nvPr/>
        </p:nvSpPr>
        <p:spPr bwMode="auto">
          <a:xfrm>
            <a:off x="611188" y="32131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b="1" dirty="0">
                <a:latin typeface="HGP創英角ｺﾞｼｯｸUB" pitchFamily="50" charset="-128"/>
                <a:ea typeface="HGP創英角ｺﾞｼｯｸUB" pitchFamily="50" charset="-128"/>
              </a:rPr>
              <a:t>効果②</a:t>
            </a:r>
            <a:r>
              <a:rPr lang="ja-JP" altLang="en-US" sz="2400" dirty="0">
                <a:latin typeface="HGP創英角ｺﾞｼｯｸUB" pitchFamily="50" charset="-128"/>
                <a:ea typeface="HGP創英角ｺﾞｼｯｸUB" pitchFamily="50" charset="-128"/>
              </a:rPr>
              <a:t>：規程の実施・運用を通じ、</a:t>
            </a:r>
            <a:r>
              <a:rPr lang="ja-JP" altLang="en-US" sz="2400" u="sng" dirty="0">
                <a:latin typeface="HGP創英角ｺﾞｼｯｸUB" pitchFamily="50" charset="-128"/>
                <a:ea typeface="HGP創英角ｺﾞｼｯｸUB" pitchFamily="50" charset="-128"/>
              </a:rPr>
              <a:t>労使が一体</a:t>
            </a:r>
            <a:r>
              <a:rPr lang="ja-JP" altLang="en-US" sz="2400" dirty="0">
                <a:latin typeface="HGP創英角ｺﾞｼｯｸUB" pitchFamily="50" charset="-128"/>
                <a:ea typeface="HGP創英角ｺﾞｼｯｸUB" pitchFamily="50" charset="-128"/>
              </a:rPr>
              <a:t>となった</a:t>
            </a:r>
          </a:p>
        </p:txBody>
      </p:sp>
      <p:sp>
        <p:nvSpPr>
          <p:cNvPr id="6150" name="Text Box 14"/>
          <p:cNvSpPr txBox="1">
            <a:spLocks noChangeArrowheads="1"/>
          </p:cNvSpPr>
          <p:nvPr/>
        </p:nvSpPr>
        <p:spPr bwMode="auto">
          <a:xfrm>
            <a:off x="827088" y="3548063"/>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dirty="0">
                <a:latin typeface="HGP創英角ｺﾞｼｯｸUB" pitchFamily="50" charset="-128"/>
                <a:ea typeface="HGP創英角ｺﾞｼｯｸUB" pitchFamily="50" charset="-128"/>
              </a:rPr>
              <a:t>          </a:t>
            </a:r>
            <a:r>
              <a:rPr lang="ja-JP" altLang="en-US" sz="2400" dirty="0">
                <a:latin typeface="HGP創英角ｺﾞｼｯｸUB" pitchFamily="50" charset="-128"/>
                <a:ea typeface="HGP創英角ｺﾞｼｯｸUB" pitchFamily="50" charset="-128"/>
              </a:rPr>
              <a:t>活動が可能となる。</a:t>
            </a:r>
          </a:p>
        </p:txBody>
      </p:sp>
      <p:sp>
        <p:nvSpPr>
          <p:cNvPr id="6151" name="Text Box 15"/>
          <p:cNvSpPr txBox="1">
            <a:spLocks noChangeArrowheads="1"/>
          </p:cNvSpPr>
          <p:nvPr/>
        </p:nvSpPr>
        <p:spPr bwMode="auto">
          <a:xfrm>
            <a:off x="611188" y="4148138"/>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b="1" dirty="0">
                <a:latin typeface="HGP創英角ｺﾞｼｯｸUB" pitchFamily="50" charset="-128"/>
                <a:ea typeface="HGP創英角ｺﾞｼｯｸUB" pitchFamily="50" charset="-128"/>
              </a:rPr>
              <a:t>効果③</a:t>
            </a:r>
            <a:r>
              <a:rPr lang="ja-JP" altLang="en-US" sz="2400" dirty="0">
                <a:latin typeface="HGP創英角ｺﾞｼｯｸUB" pitchFamily="50" charset="-128"/>
                <a:ea typeface="HGP創英角ｺﾞｼｯｸUB" pitchFamily="50" charset="-128"/>
              </a:rPr>
              <a:t>：規程に基づき安全衛生管理計画を作成・従業員</a:t>
            </a:r>
          </a:p>
        </p:txBody>
      </p:sp>
      <p:sp>
        <p:nvSpPr>
          <p:cNvPr id="6152" name="Text Box 16"/>
          <p:cNvSpPr txBox="1">
            <a:spLocks noChangeArrowheads="1"/>
          </p:cNvSpPr>
          <p:nvPr/>
        </p:nvSpPr>
        <p:spPr bwMode="auto">
          <a:xfrm>
            <a:off x="827088" y="4483100"/>
            <a:ext cx="813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dirty="0">
                <a:latin typeface="HGP創英角ｺﾞｼｯｸUB" pitchFamily="50" charset="-128"/>
                <a:ea typeface="HGP創英角ｺﾞｼｯｸUB" pitchFamily="50" charset="-128"/>
              </a:rPr>
              <a:t>          </a:t>
            </a:r>
            <a:r>
              <a:rPr lang="ja-JP" altLang="en-US" sz="2400" dirty="0">
                <a:latin typeface="HGP創英角ｺﾞｼｯｸUB" pitchFamily="50" charset="-128"/>
                <a:ea typeface="HGP創英角ｺﾞｼｯｸUB" pitchFamily="50" charset="-128"/>
              </a:rPr>
              <a:t>に周知することで、</a:t>
            </a:r>
            <a:r>
              <a:rPr lang="ja-JP" altLang="en-US" sz="2400" u="sng" dirty="0">
                <a:latin typeface="HGP創英角ｺﾞｼｯｸUB" pitchFamily="50" charset="-128"/>
                <a:ea typeface="HGP創英角ｺﾞｼｯｸUB" pitchFamily="50" charset="-128"/>
              </a:rPr>
              <a:t>実施すべき事項が明確</a:t>
            </a:r>
            <a:r>
              <a:rPr lang="ja-JP" altLang="en-US" sz="2400" dirty="0">
                <a:latin typeface="HGP創英角ｺﾞｼｯｸUB" pitchFamily="50" charset="-128"/>
                <a:ea typeface="HGP創英角ｺﾞｼｯｸUB" pitchFamily="50" charset="-128"/>
              </a:rPr>
              <a:t>となる。</a:t>
            </a:r>
          </a:p>
        </p:txBody>
      </p:sp>
      <p:sp>
        <p:nvSpPr>
          <p:cNvPr id="6153" name="Text Box 17"/>
          <p:cNvSpPr txBox="1">
            <a:spLocks noChangeArrowheads="1"/>
          </p:cNvSpPr>
          <p:nvPr/>
        </p:nvSpPr>
        <p:spPr bwMode="auto">
          <a:xfrm>
            <a:off x="611188" y="5013325"/>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b="1" dirty="0">
                <a:latin typeface="HGP創英角ｺﾞｼｯｸUB" pitchFamily="50" charset="-128"/>
                <a:ea typeface="HGP創英角ｺﾞｼｯｸUB" pitchFamily="50" charset="-128"/>
              </a:rPr>
              <a:t>効果④</a:t>
            </a:r>
            <a:r>
              <a:rPr lang="ja-JP" altLang="en-US" sz="2400" dirty="0">
                <a:latin typeface="HGP創英角ｺﾞｼｯｸUB" pitchFamily="50" charset="-128"/>
                <a:ea typeface="HGP創英角ｺﾞｼｯｸUB" pitchFamily="50" charset="-128"/>
              </a:rPr>
              <a:t>：労働安全衛生法と事業場の規程を遵守する土壌</a:t>
            </a:r>
          </a:p>
        </p:txBody>
      </p:sp>
      <p:sp>
        <p:nvSpPr>
          <p:cNvPr id="6154" name="Text Box 18"/>
          <p:cNvSpPr txBox="1">
            <a:spLocks noChangeArrowheads="1"/>
          </p:cNvSpPr>
          <p:nvPr/>
        </p:nvSpPr>
        <p:spPr bwMode="auto">
          <a:xfrm>
            <a:off x="827088" y="5348288"/>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dirty="0">
                <a:latin typeface="HGP創英角ｺﾞｼｯｸUB" pitchFamily="50" charset="-128"/>
                <a:ea typeface="HGP創英角ｺﾞｼｯｸUB" pitchFamily="50" charset="-128"/>
              </a:rPr>
              <a:t>          </a:t>
            </a:r>
            <a:r>
              <a:rPr lang="ja-JP" altLang="en-US" sz="2400" dirty="0">
                <a:latin typeface="HGP創英角ｺﾞｼｯｸUB" pitchFamily="50" charset="-128"/>
                <a:ea typeface="HGP創英角ｺﾞｼｯｸUB" pitchFamily="50" charset="-128"/>
              </a:rPr>
              <a:t>が醸成され、従業員に</a:t>
            </a:r>
            <a:r>
              <a:rPr lang="ja-JP" altLang="en-US" sz="2400" u="sng" dirty="0">
                <a:latin typeface="HGP創英角ｺﾞｼｯｸUB" pitchFamily="50" charset="-128"/>
                <a:ea typeface="HGP創英角ｺﾞｼｯｸUB" pitchFamily="50" charset="-128"/>
              </a:rPr>
              <a:t>遵法精神が生まれる</a:t>
            </a:r>
            <a:r>
              <a:rPr lang="ja-JP" altLang="en-US" sz="2400" dirty="0">
                <a:latin typeface="HGP創英角ｺﾞｼｯｸUB" pitchFamily="50" charset="-128"/>
                <a:ea typeface="HGP創英角ｺﾞｼｯｸUB" pitchFamily="50" charset="-128"/>
              </a:rPr>
              <a:t>。</a:t>
            </a:r>
          </a:p>
        </p:txBody>
      </p:sp>
      <p:sp>
        <p:nvSpPr>
          <p:cNvPr id="6155" name="Text Box 19"/>
          <p:cNvSpPr txBox="1">
            <a:spLocks noChangeArrowheads="1"/>
          </p:cNvSpPr>
          <p:nvPr/>
        </p:nvSpPr>
        <p:spPr bwMode="auto">
          <a:xfrm>
            <a:off x="611188" y="5876925"/>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400" b="1" dirty="0">
                <a:latin typeface="HGP創英角ｺﾞｼｯｸUB" pitchFamily="50" charset="-128"/>
                <a:ea typeface="HGP創英角ｺﾞｼｯｸUB" pitchFamily="50" charset="-128"/>
              </a:rPr>
              <a:t>効果⑤</a:t>
            </a:r>
            <a:r>
              <a:rPr lang="ja-JP" altLang="en-US" sz="2400" dirty="0">
                <a:latin typeface="HGP創英角ｺﾞｼｯｸUB" pitchFamily="50" charset="-128"/>
                <a:ea typeface="HGP創英角ｺﾞｼｯｸUB" pitchFamily="50" charset="-128"/>
              </a:rPr>
              <a:t>：社内のリスク管理に寄与するだけでなく、</a:t>
            </a:r>
            <a:r>
              <a:rPr lang="ja-JP" altLang="en-US" sz="2400" u="sng" dirty="0">
                <a:latin typeface="HGP創英角ｺﾞｼｯｸUB" pitchFamily="50" charset="-128"/>
                <a:ea typeface="HGP創英角ｺﾞｼｯｸUB" pitchFamily="50" charset="-128"/>
              </a:rPr>
              <a:t>顧客</a:t>
            </a:r>
          </a:p>
        </p:txBody>
      </p:sp>
      <p:sp>
        <p:nvSpPr>
          <p:cNvPr id="6156" name="Text Box 20"/>
          <p:cNvSpPr txBox="1">
            <a:spLocks noChangeArrowheads="1"/>
          </p:cNvSpPr>
          <p:nvPr/>
        </p:nvSpPr>
        <p:spPr bwMode="auto">
          <a:xfrm>
            <a:off x="827088" y="6211888"/>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400" dirty="0">
                <a:latin typeface="HGP創英角ｺﾞｼｯｸUB" pitchFamily="50" charset="-128"/>
                <a:ea typeface="HGP創英角ｺﾞｼｯｸUB" pitchFamily="50" charset="-128"/>
              </a:rPr>
              <a:t>          </a:t>
            </a:r>
            <a:r>
              <a:rPr lang="ja-JP" altLang="en-US" sz="2400" u="sng" dirty="0">
                <a:latin typeface="HGP創英角ｺﾞｼｯｸUB" pitchFamily="50" charset="-128"/>
                <a:ea typeface="HGP創英角ｺﾞｼｯｸUB" pitchFamily="50" charset="-128"/>
              </a:rPr>
              <a:t>に対しても</a:t>
            </a:r>
            <a:r>
              <a:rPr lang="en-US" altLang="ja-JP" sz="2400" u="sng" dirty="0">
                <a:latin typeface="HGP創英角ｺﾞｼｯｸUB" pitchFamily="50" charset="-128"/>
                <a:ea typeface="HGP創英角ｺﾞｼｯｸUB" pitchFamily="50" charset="-128"/>
              </a:rPr>
              <a:t>PR</a:t>
            </a:r>
            <a:r>
              <a:rPr lang="ja-JP" altLang="en-US" sz="2400" dirty="0">
                <a:latin typeface="HGP創英角ｺﾞｼｯｸUB" pitchFamily="50" charset="-128"/>
                <a:ea typeface="HGP創英角ｺﾞｼｯｸUB" pitchFamily="50" charset="-128"/>
              </a:rPr>
              <a:t>可能なものとなる。</a:t>
            </a:r>
          </a:p>
        </p:txBody>
      </p:sp>
      <p:sp>
        <p:nvSpPr>
          <p:cNvPr id="14" name="AutoShape 21"/>
          <p:cNvSpPr>
            <a:spLocks noChangeArrowheads="1"/>
          </p:cNvSpPr>
          <p:nvPr/>
        </p:nvSpPr>
        <p:spPr bwMode="auto">
          <a:xfrm>
            <a:off x="2411413" y="1700213"/>
            <a:ext cx="4032250" cy="431800"/>
          </a:xfrm>
          <a:prstGeom prst="roundRect">
            <a:avLst>
              <a:gd name="adj" fmla="val 16667"/>
            </a:avLst>
          </a:prstGeom>
          <a:solidFill>
            <a:schemeClr val="accent5"/>
          </a:solidFill>
          <a:ln w="9525">
            <a:noFill/>
            <a:round/>
            <a:headEnd/>
            <a:tailEnd/>
          </a:ln>
          <a:effectLst/>
        </p:spPr>
        <p:txBody>
          <a:bodyPr wrap="none" anchor="ctr"/>
          <a:lstStyle/>
          <a:p>
            <a:pPr algn="ctr" fontAlgn="auto">
              <a:spcBef>
                <a:spcPts val="0"/>
              </a:spcBef>
              <a:spcAft>
                <a:spcPts val="0"/>
              </a:spcAft>
              <a:defRPr/>
            </a:pPr>
            <a:r>
              <a:rPr lang="ja-JP" altLang="en-US" sz="2800" b="1" dirty="0">
                <a:latin typeface="HGP創英角ｺﾞｼｯｸUB" panose="020B0900000000000000" pitchFamily="50" charset="-128"/>
                <a:ea typeface="HGP創英角ｺﾞｼｯｸUB" panose="020B0900000000000000" pitchFamily="50" charset="-128"/>
              </a:rPr>
              <a:t>－ ５つの効果 －</a:t>
            </a:r>
          </a:p>
        </p:txBody>
      </p:sp>
      <p:sp>
        <p:nvSpPr>
          <p:cNvPr id="15" name="角丸四角形 14"/>
          <p:cNvSpPr/>
          <p:nvPr/>
        </p:nvSpPr>
        <p:spPr>
          <a:xfrm>
            <a:off x="468313" y="2276475"/>
            <a:ext cx="7775575" cy="4392613"/>
          </a:xfrm>
          <a:prstGeom prst="roundRect">
            <a:avLst>
              <a:gd name="adj" fmla="val 1231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 name="Rectangle 3"/>
          <p:cNvSpPr txBox="1">
            <a:spLocks noChangeArrowheads="1"/>
          </p:cNvSpPr>
          <p:nvPr/>
        </p:nvSpPr>
        <p:spPr>
          <a:xfrm>
            <a:off x="0" y="0"/>
            <a:ext cx="9144000" cy="1027113"/>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「安全衛生規程」とは？</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2"/>
          <p:cNvSpPr txBox="1">
            <a:spLocks noChangeArrowheads="1"/>
          </p:cNvSpPr>
          <p:nvPr/>
        </p:nvSpPr>
        <p:spPr bwMode="auto">
          <a:xfrm>
            <a:off x="3624263" y="1557338"/>
            <a:ext cx="5462587"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3600"/>
              </a:lnSpc>
              <a:spcBef>
                <a:spcPct val="0"/>
              </a:spcBef>
              <a:buFontTx/>
              <a:buNone/>
            </a:pPr>
            <a:r>
              <a:rPr lang="ja-JP" altLang="en-US" sz="2800" dirty="0">
                <a:latin typeface="HGP創英角ｺﾞｼｯｸUB" pitchFamily="50" charset="-128"/>
                <a:ea typeface="HGP創英角ｺﾞｼｯｸUB" pitchFamily="50" charset="-128"/>
              </a:rPr>
              <a:t>各事業所が安全衛生規程を作成するためのモデルとして策定 （</a:t>
            </a:r>
            <a:r>
              <a:rPr lang="en-US" altLang="ja-JP" sz="2800" dirty="0">
                <a:latin typeface="HGP創英角ｺﾞｼｯｸUB" pitchFamily="50" charset="-128"/>
                <a:ea typeface="HGP創英角ｺﾞｼｯｸUB" pitchFamily="50" charset="-128"/>
              </a:rPr>
              <a:t>｢</a:t>
            </a:r>
            <a:r>
              <a:rPr lang="ja-JP" altLang="en-US" sz="2800" dirty="0">
                <a:latin typeface="HGP創英角ｺﾞｼｯｸUB" pitchFamily="50" charset="-128"/>
                <a:ea typeface="HGP創英角ｺﾞｼｯｸUB" pitchFamily="50" charset="-128"/>
              </a:rPr>
              <a:t>条文</a:t>
            </a:r>
            <a:r>
              <a:rPr lang="en-US" altLang="ja-JP" sz="2800" dirty="0">
                <a:latin typeface="HGP創英角ｺﾞｼｯｸUB" pitchFamily="50" charset="-128"/>
                <a:ea typeface="HGP創英角ｺﾞｼｯｸUB" pitchFamily="50" charset="-128"/>
              </a:rPr>
              <a:t>｣</a:t>
            </a:r>
            <a:r>
              <a:rPr lang="ja-JP" altLang="en-US" sz="2800" dirty="0">
                <a:latin typeface="HGP創英角ｺﾞｼｯｸUB" pitchFamily="50" charset="-128"/>
                <a:ea typeface="HGP創英角ｺﾞｼｯｸUB" pitchFamily="50" charset="-128"/>
              </a:rPr>
              <a:t>と</a:t>
            </a:r>
            <a:r>
              <a:rPr lang="en-US" altLang="ja-JP" sz="2800" dirty="0">
                <a:latin typeface="HGP創英角ｺﾞｼｯｸUB" pitchFamily="50" charset="-128"/>
                <a:ea typeface="HGP創英角ｺﾞｼｯｸUB" pitchFamily="50" charset="-128"/>
              </a:rPr>
              <a:t>｢</a:t>
            </a:r>
            <a:r>
              <a:rPr lang="ja-JP" altLang="en-US" sz="2800" dirty="0">
                <a:latin typeface="HGP創英角ｺﾞｼｯｸUB" pitchFamily="50" charset="-128"/>
                <a:ea typeface="HGP創英角ｺﾞｼｯｸUB" pitchFamily="50" charset="-128"/>
              </a:rPr>
              <a:t>解説</a:t>
            </a:r>
            <a:r>
              <a:rPr lang="en-US" altLang="ja-JP" sz="2800" dirty="0">
                <a:latin typeface="HGP創英角ｺﾞｼｯｸUB" pitchFamily="50" charset="-128"/>
                <a:ea typeface="HGP創英角ｺﾞｼｯｸUB" pitchFamily="50" charset="-128"/>
              </a:rPr>
              <a:t>｣</a:t>
            </a:r>
            <a:r>
              <a:rPr lang="ja-JP" altLang="en-US" sz="2800" dirty="0">
                <a:latin typeface="HGP創英角ｺﾞｼｯｸUB" pitchFamily="50" charset="-128"/>
                <a:ea typeface="HGP創英角ｺﾞｼｯｸUB" pitchFamily="50" charset="-128"/>
              </a:rPr>
              <a:t>からなる）</a:t>
            </a:r>
          </a:p>
        </p:txBody>
      </p:sp>
      <p:sp>
        <p:nvSpPr>
          <p:cNvPr id="7172" name="Text Box 24"/>
          <p:cNvSpPr txBox="1">
            <a:spLocks noChangeArrowheads="1"/>
          </p:cNvSpPr>
          <p:nvPr/>
        </p:nvSpPr>
        <p:spPr bwMode="auto">
          <a:xfrm>
            <a:off x="3624263" y="3981450"/>
            <a:ext cx="5462587"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3600"/>
              </a:lnSpc>
              <a:spcBef>
                <a:spcPct val="0"/>
              </a:spcBef>
              <a:spcAft>
                <a:spcPts val="1200"/>
              </a:spcAft>
              <a:buFontTx/>
              <a:buNone/>
            </a:pPr>
            <a:r>
              <a:rPr lang="ja-JP" altLang="en-US" u="sng" dirty="0">
                <a:latin typeface="HGP創英角ｺﾞｼｯｸUB" pitchFamily="50" charset="-128"/>
                <a:ea typeface="HGP創英角ｺﾞｼｯｸUB" pitchFamily="50" charset="-128"/>
              </a:rPr>
              <a:t>概 要</a:t>
            </a:r>
            <a:r>
              <a:rPr lang="ja-JP" altLang="en-US" dirty="0">
                <a:latin typeface="HGP創英角ｺﾞｼｯｸUB" pitchFamily="50" charset="-128"/>
                <a:ea typeface="HGP創英角ｺﾞｼｯｸUB" pitchFamily="50" charset="-128"/>
              </a:rPr>
              <a:t>：</a:t>
            </a:r>
            <a:endParaRPr lang="en-US" altLang="ja-JP" dirty="0">
              <a:latin typeface="HGP創英角ｺﾞｼｯｸUB" pitchFamily="50" charset="-128"/>
              <a:ea typeface="HGP創英角ｺﾞｼｯｸUB" pitchFamily="50" charset="-128"/>
            </a:endParaRPr>
          </a:p>
          <a:p>
            <a:pPr eaLnBrk="1" hangingPunct="1">
              <a:lnSpc>
                <a:spcPts val="3600"/>
              </a:lnSpc>
              <a:spcBef>
                <a:spcPct val="0"/>
              </a:spcBef>
              <a:buFontTx/>
              <a:buNone/>
            </a:pPr>
            <a:r>
              <a:rPr lang="ja-JP" altLang="en-US" sz="2800" dirty="0">
                <a:latin typeface="HGP創英角ｺﾞｼｯｸUB" pitchFamily="50" charset="-128"/>
                <a:ea typeface="HGP創英角ｺﾞｼｯｸUB" pitchFamily="50" charset="-128"/>
              </a:rPr>
              <a:t>①</a:t>
            </a:r>
            <a:r>
              <a:rPr lang="ja-JP" altLang="en-US" sz="2800" dirty="0">
                <a:solidFill>
                  <a:srgbClr val="FFFF00"/>
                </a:solidFill>
                <a:latin typeface="HGP創英角ｺﾞｼｯｸUB" pitchFamily="50" charset="-128"/>
                <a:ea typeface="HGP創英角ｺﾞｼｯｸUB" pitchFamily="50" charset="-128"/>
              </a:rPr>
              <a:t>　</a:t>
            </a:r>
            <a:r>
              <a:rPr lang="ja-JP" altLang="en-US" sz="2800" dirty="0">
                <a:latin typeface="HGP創英角ｺﾞｼｯｸUB" pitchFamily="50" charset="-128"/>
                <a:ea typeface="HGP創英角ｺﾞｼｯｸUB" pitchFamily="50" charset="-128"/>
              </a:rPr>
              <a:t>産業廃棄物処理業に係る安全</a:t>
            </a:r>
            <a:endParaRPr lang="en-US" altLang="ja-JP" sz="2800" dirty="0">
              <a:latin typeface="HGP創英角ｺﾞｼｯｸUB" pitchFamily="50" charset="-128"/>
              <a:ea typeface="HGP創英角ｺﾞｼｯｸUB" pitchFamily="50" charset="-128"/>
            </a:endParaRPr>
          </a:p>
          <a:p>
            <a:pPr eaLnBrk="1" hangingPunct="1">
              <a:lnSpc>
                <a:spcPts val="3600"/>
              </a:lnSpc>
              <a:spcBef>
                <a:spcPct val="0"/>
              </a:spcBef>
              <a:buFontTx/>
              <a:buNone/>
            </a:pPr>
            <a:r>
              <a:rPr lang="ja-JP" altLang="en-US" sz="2800" dirty="0">
                <a:latin typeface="HGP創英角ｺﾞｼｯｸUB" pitchFamily="50" charset="-128"/>
                <a:ea typeface="HGP創英角ｺﾞｼｯｸUB" pitchFamily="50" charset="-128"/>
              </a:rPr>
              <a:t>　　 衛生関連の共通的事項を網羅</a:t>
            </a:r>
            <a:endParaRPr lang="en-US" altLang="ja-JP" sz="2800" dirty="0">
              <a:latin typeface="HGP創英角ｺﾞｼｯｸUB" pitchFamily="50" charset="-128"/>
              <a:ea typeface="HGP創英角ｺﾞｼｯｸUB" pitchFamily="50" charset="-128"/>
            </a:endParaRPr>
          </a:p>
          <a:p>
            <a:pPr eaLnBrk="1" hangingPunct="1">
              <a:lnSpc>
                <a:spcPts val="3600"/>
              </a:lnSpc>
              <a:spcBef>
                <a:spcPct val="0"/>
              </a:spcBef>
              <a:buFontTx/>
              <a:buNone/>
            </a:pPr>
            <a:r>
              <a:rPr lang="ja-JP" altLang="en-US" sz="2800" dirty="0">
                <a:latin typeface="HGP創英角ｺﾞｼｯｸUB" pitchFamily="50" charset="-128"/>
                <a:ea typeface="HGP創英角ｺﾞｼｯｸUB" pitchFamily="50" charset="-128"/>
              </a:rPr>
              <a:t>②　産業廃棄物処理業における業</a:t>
            </a:r>
            <a:endParaRPr lang="en-US" altLang="ja-JP" sz="2800" dirty="0">
              <a:latin typeface="HGP創英角ｺﾞｼｯｸUB" pitchFamily="50" charset="-128"/>
              <a:ea typeface="HGP創英角ｺﾞｼｯｸUB" pitchFamily="50" charset="-128"/>
            </a:endParaRPr>
          </a:p>
          <a:p>
            <a:pPr eaLnBrk="1" hangingPunct="1">
              <a:lnSpc>
                <a:spcPts val="3600"/>
              </a:lnSpc>
              <a:spcBef>
                <a:spcPct val="0"/>
              </a:spcBef>
              <a:buFontTx/>
              <a:buNone/>
            </a:pPr>
            <a:r>
              <a:rPr lang="ja-JP" altLang="en-US" sz="2800" dirty="0">
                <a:latin typeface="HGP創英角ｺﾞｼｯｸUB" pitchFamily="50" charset="-128"/>
                <a:ea typeface="HGP創英角ｺﾞｼｯｸUB" pitchFamily="50" charset="-128"/>
              </a:rPr>
              <a:t>　　 種ごとの代表的な作業を選定</a:t>
            </a:r>
          </a:p>
        </p:txBody>
      </p:sp>
      <p:sp>
        <p:nvSpPr>
          <p:cNvPr id="7173" name="AutoShape 31"/>
          <p:cNvSpPr>
            <a:spLocks noChangeArrowheads="1"/>
          </p:cNvSpPr>
          <p:nvPr/>
        </p:nvSpPr>
        <p:spPr bwMode="auto">
          <a:xfrm>
            <a:off x="4344988" y="3322638"/>
            <a:ext cx="433387" cy="288925"/>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dirty="0">
              <a:solidFill>
                <a:srgbClr val="FF0000"/>
              </a:solidFill>
              <a:latin typeface="Garamond" pitchFamily="18" charset="0"/>
            </a:endParaRPr>
          </a:p>
        </p:txBody>
      </p:sp>
      <p:sp>
        <p:nvSpPr>
          <p:cNvPr id="7174" name="Text Box 32"/>
          <p:cNvSpPr txBox="1">
            <a:spLocks noChangeArrowheads="1"/>
          </p:cNvSpPr>
          <p:nvPr/>
        </p:nvSpPr>
        <p:spPr bwMode="auto">
          <a:xfrm>
            <a:off x="4765675" y="3006725"/>
            <a:ext cx="43211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 typeface="Wingdings" pitchFamily="2" charset="2"/>
              <a:buNone/>
            </a:pPr>
            <a:r>
              <a:rPr lang="ja-JP" altLang="en-US" sz="2400" dirty="0">
                <a:solidFill>
                  <a:srgbClr val="FF0000"/>
                </a:solidFill>
                <a:latin typeface="HGP創英角ｺﾞｼｯｸUB" pitchFamily="50" charset="-128"/>
                <a:ea typeface="HGP創英角ｺﾞｼｯｸUB" pitchFamily="50" charset="-128"/>
              </a:rPr>
              <a:t>各事業者が、これを受けて自社に見合った規程を策定！</a:t>
            </a:r>
          </a:p>
        </p:txBody>
      </p:sp>
      <p:sp>
        <p:nvSpPr>
          <p:cNvPr id="9" name="Rectangle 3"/>
          <p:cNvSpPr txBox="1">
            <a:spLocks noChangeArrowheads="1"/>
          </p:cNvSpPr>
          <p:nvPr/>
        </p:nvSpPr>
        <p:spPr>
          <a:xfrm>
            <a:off x="0" y="0"/>
            <a:ext cx="9144000" cy="9810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モデル安全衛生規程及び解説とは？</a:t>
            </a:r>
          </a:p>
        </p:txBody>
      </p:sp>
      <p:sp>
        <p:nvSpPr>
          <p:cNvPr id="2" name="角丸四角形 1"/>
          <p:cNvSpPr/>
          <p:nvPr/>
        </p:nvSpPr>
        <p:spPr>
          <a:xfrm>
            <a:off x="3578225" y="1484313"/>
            <a:ext cx="5462588" cy="4986337"/>
          </a:xfrm>
          <a:prstGeom prst="roundRect">
            <a:avLst>
              <a:gd name="adj" fmla="val 4943"/>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3" name="図 2">
            <a:extLst>
              <a:ext uri="{FF2B5EF4-FFF2-40B4-BE49-F238E27FC236}">
                <a16:creationId xmlns:a16="http://schemas.microsoft.com/office/drawing/2014/main" id="{40DCAB6E-D744-56DE-28F5-91869B04CD75}"/>
              </a:ext>
            </a:extLst>
          </p:cNvPr>
          <p:cNvPicPr>
            <a:picLocks noChangeAspect="1"/>
          </p:cNvPicPr>
          <p:nvPr/>
        </p:nvPicPr>
        <p:blipFill>
          <a:blip r:embed="rId3"/>
          <a:stretch>
            <a:fillRect/>
          </a:stretch>
        </p:blipFill>
        <p:spPr>
          <a:xfrm>
            <a:off x="103187" y="1595041"/>
            <a:ext cx="3337748" cy="47728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981075"/>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モデル安全衛生規程及び解説とは？</a:t>
            </a:r>
          </a:p>
        </p:txBody>
      </p:sp>
      <p:pic>
        <p:nvPicPr>
          <p:cNvPr id="819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465263"/>
            <a:ext cx="41656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338138" y="1470025"/>
            <a:ext cx="4327525" cy="5199063"/>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角丸四角形吹き出し 6"/>
          <p:cNvSpPr/>
          <p:nvPr/>
        </p:nvSpPr>
        <p:spPr>
          <a:xfrm>
            <a:off x="4787900" y="1477963"/>
            <a:ext cx="3313113" cy="863600"/>
          </a:xfrm>
          <a:prstGeom prst="wedgeRoundRectCallout">
            <a:avLst>
              <a:gd name="adj1" fmla="val -56775"/>
              <a:gd name="adj2" fmla="val 50208"/>
              <a:gd name="adj3" fmla="val 16667"/>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各社の安全衛生規程となる条文</a:t>
            </a:r>
          </a:p>
        </p:txBody>
      </p:sp>
      <p:sp>
        <p:nvSpPr>
          <p:cNvPr id="8" name="角丸四角形吹き出し 7"/>
          <p:cNvSpPr/>
          <p:nvPr/>
        </p:nvSpPr>
        <p:spPr>
          <a:xfrm>
            <a:off x="4787900" y="2954338"/>
            <a:ext cx="3313113" cy="865187"/>
          </a:xfrm>
          <a:prstGeom prst="wedgeRoundRectCallout">
            <a:avLst>
              <a:gd name="adj1" fmla="val -62526"/>
              <a:gd name="adj2" fmla="val 1707"/>
              <a:gd name="adj3" fmla="val 16667"/>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条文の解説</a:t>
            </a:r>
          </a:p>
        </p:txBody>
      </p:sp>
      <p:sp>
        <p:nvSpPr>
          <p:cNvPr id="9" name="Text Box 4"/>
          <p:cNvSpPr txBox="1">
            <a:spLocks noChangeArrowheads="1"/>
          </p:cNvSpPr>
          <p:nvPr/>
        </p:nvSpPr>
        <p:spPr bwMode="auto">
          <a:xfrm>
            <a:off x="4763" y="981075"/>
            <a:ext cx="5072062" cy="461963"/>
          </a:xfrm>
          <a:prstGeom prst="rect">
            <a:avLst/>
          </a:prstGeom>
          <a:solidFill>
            <a:schemeClr val="accent3">
              <a:lumMod val="20000"/>
              <a:lumOff val="80000"/>
            </a:schemeClr>
          </a:solidFill>
          <a:ln w="19050">
            <a:noFill/>
            <a:miter lim="800000"/>
            <a:headEnd/>
            <a:tailEnd/>
          </a:ln>
          <a:effectLst/>
        </p:spPr>
        <p:txBody>
          <a:bodyPr anchor="ctr">
            <a:spAutoFit/>
          </a:bodyPr>
          <a:lstStyle/>
          <a:p>
            <a:pPr fontAlgn="auto">
              <a:spcBef>
                <a:spcPct val="50000"/>
              </a:spcBef>
              <a:spcAft>
                <a:spcPts val="0"/>
              </a:spcAft>
              <a:defRPr/>
            </a:pPr>
            <a:r>
              <a:rPr lang="ja-JP" altLang="en-US" sz="2400" dirty="0">
                <a:latin typeface="HGP創英角ｺﾞｼｯｸUB" panose="020B0900000000000000" pitchFamily="50" charset="-128"/>
                <a:ea typeface="HGP創英角ｺﾞｼｯｸUB" panose="020B0900000000000000" pitchFamily="50" charset="-128"/>
              </a:rPr>
              <a:t>モデル安全衛生規程及び解説の中身</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「モデル安全衛生規程」の活用方法</a:t>
            </a:r>
          </a:p>
        </p:txBody>
      </p:sp>
      <p:sp>
        <p:nvSpPr>
          <p:cNvPr id="3" name="Text Box 4"/>
          <p:cNvSpPr txBox="1">
            <a:spLocks noChangeArrowheads="1"/>
          </p:cNvSpPr>
          <p:nvPr/>
        </p:nvSpPr>
        <p:spPr bwMode="auto">
          <a:xfrm>
            <a:off x="4763" y="908050"/>
            <a:ext cx="4999037" cy="476250"/>
          </a:xfrm>
          <a:prstGeom prst="rect">
            <a:avLst/>
          </a:prstGeom>
          <a:solidFill>
            <a:schemeClr val="accent3">
              <a:lumMod val="20000"/>
              <a:lumOff val="80000"/>
            </a:schemeClr>
          </a:solidFill>
          <a:ln w="19050">
            <a:solidFill>
              <a:schemeClr val="bg2"/>
            </a:solidFill>
            <a:miter lim="800000"/>
            <a:headEnd/>
            <a:tailEnd/>
          </a:ln>
          <a:effectLst/>
        </p:spPr>
        <p:txBody>
          <a:bodyPr>
            <a:spAutoFit/>
          </a:bodyPr>
          <a:lstStyle/>
          <a:p>
            <a:pPr fontAlgn="auto">
              <a:spcBef>
                <a:spcPct val="50000"/>
              </a:spcBef>
              <a:spcAft>
                <a:spcPts val="0"/>
              </a:spcAft>
              <a:defRPr/>
            </a:pPr>
            <a:r>
              <a:rPr lang="ja-JP" altLang="en-US" sz="2400" b="1" dirty="0">
                <a:latin typeface="HGP創英角ｺﾞｼｯｸUB" panose="020B0900000000000000" pitchFamily="50" charset="-128"/>
                <a:ea typeface="HGP創英角ｺﾞｼｯｸUB" panose="020B0900000000000000" pitchFamily="50" charset="-128"/>
              </a:rPr>
              <a:t>どのように自社の規程を作成するか？</a:t>
            </a:r>
          </a:p>
        </p:txBody>
      </p:sp>
      <p:sp>
        <p:nvSpPr>
          <p:cNvPr id="4" name="AutoShape 5"/>
          <p:cNvSpPr>
            <a:spLocks noChangeArrowheads="1"/>
          </p:cNvSpPr>
          <p:nvPr/>
        </p:nvSpPr>
        <p:spPr bwMode="auto">
          <a:xfrm>
            <a:off x="250825" y="1700213"/>
            <a:ext cx="8713788" cy="576262"/>
          </a:xfrm>
          <a:prstGeom prst="roundRect">
            <a:avLst>
              <a:gd name="adj" fmla="val 16667"/>
            </a:avLst>
          </a:prstGeom>
          <a:solidFill>
            <a:schemeClr val="accent5"/>
          </a:solidFill>
          <a:ln w="38100">
            <a:noFill/>
            <a:round/>
            <a:headEnd/>
            <a:tailEnd/>
          </a:ln>
          <a:effectLst/>
        </p:spPr>
        <p:txBody>
          <a:bodyPr anchor="ctr"/>
          <a:lstStyle/>
          <a:p>
            <a:pPr fontAlgn="auto">
              <a:spcBef>
                <a:spcPts val="0"/>
              </a:spcBef>
              <a:spcAft>
                <a:spcPts val="0"/>
              </a:spcAft>
              <a:buFont typeface="Wingdings" pitchFamily="2" charset="2"/>
              <a:buChar char="l"/>
              <a:defRPr/>
            </a:pPr>
            <a:r>
              <a:rPr lang="ja-JP" altLang="en-US" sz="2400" b="1" dirty="0">
                <a:latin typeface="HGP創英角ｺﾞｼｯｸUB" panose="020B0900000000000000" pitchFamily="50" charset="-128"/>
                <a:ea typeface="HGP創英角ｺﾞｼｯｸUB" panose="020B0900000000000000" pitchFamily="50" charset="-128"/>
              </a:rPr>
              <a:t>まずは「自社の業態・作業内容」等を再確認する！</a:t>
            </a:r>
          </a:p>
        </p:txBody>
      </p:sp>
      <p:sp>
        <p:nvSpPr>
          <p:cNvPr id="9221" name="Text Box 13"/>
          <p:cNvSpPr txBox="1">
            <a:spLocks noChangeArrowheads="1"/>
          </p:cNvSpPr>
          <p:nvPr/>
        </p:nvSpPr>
        <p:spPr bwMode="auto">
          <a:xfrm>
            <a:off x="827088" y="4957763"/>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･･･「モデル安全衛生規程」は、産廃処理業における共通事項と</a:t>
            </a:r>
          </a:p>
        </p:txBody>
      </p:sp>
      <p:sp>
        <p:nvSpPr>
          <p:cNvPr id="9222" name="Text Box 14"/>
          <p:cNvSpPr txBox="1">
            <a:spLocks noChangeArrowheads="1"/>
          </p:cNvSpPr>
          <p:nvPr/>
        </p:nvSpPr>
        <p:spPr bwMode="auto">
          <a:xfrm>
            <a:off x="827088" y="5695950"/>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･･･「モデル安全衛生規程」の内容を確認し、自社の体制や作業に</a:t>
            </a:r>
          </a:p>
        </p:txBody>
      </p:sp>
      <p:sp>
        <p:nvSpPr>
          <p:cNvPr id="9223" name="Text Box 15"/>
          <p:cNvSpPr txBox="1">
            <a:spLocks noChangeArrowheads="1"/>
          </p:cNvSpPr>
          <p:nvPr/>
        </p:nvSpPr>
        <p:spPr bwMode="auto">
          <a:xfrm>
            <a:off x="827088" y="2349500"/>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･･･自社の安全衛生に係る管理状況を再確認</a:t>
            </a:r>
          </a:p>
        </p:txBody>
      </p:sp>
      <p:sp>
        <p:nvSpPr>
          <p:cNvPr id="9224" name="Text Box 16"/>
          <p:cNvSpPr txBox="1">
            <a:spLocks noChangeArrowheads="1"/>
          </p:cNvSpPr>
          <p:nvPr/>
        </p:nvSpPr>
        <p:spPr bwMode="auto">
          <a:xfrm>
            <a:off x="827088" y="3103563"/>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･･･従業員数</a:t>
            </a:r>
            <a:r>
              <a:rPr lang="en-US" altLang="ja-JP" sz="2000" dirty="0">
                <a:latin typeface="HGP創英角ｺﾞｼｯｸUB" pitchFamily="50" charset="-128"/>
                <a:ea typeface="HGP創英角ｺﾞｼｯｸUB" pitchFamily="50" charset="-128"/>
              </a:rPr>
              <a:t>､</a:t>
            </a:r>
            <a:r>
              <a:rPr lang="ja-JP" altLang="en-US" sz="2000" dirty="0">
                <a:latin typeface="HGP創英角ｺﾞｼｯｸUB" pitchFamily="50" charset="-128"/>
                <a:ea typeface="HGP創英角ｺﾞｼｯｸUB" pitchFamily="50" charset="-128"/>
              </a:rPr>
              <a:t>設置設備</a:t>
            </a:r>
            <a:r>
              <a:rPr lang="en-US" altLang="ja-JP" sz="2000" dirty="0">
                <a:latin typeface="HGP創英角ｺﾞｼｯｸUB" pitchFamily="50" charset="-128"/>
                <a:ea typeface="HGP創英角ｺﾞｼｯｸUB" pitchFamily="50" charset="-128"/>
              </a:rPr>
              <a:t>､</a:t>
            </a:r>
            <a:r>
              <a:rPr lang="ja-JP" altLang="en-US" sz="2000" dirty="0">
                <a:latin typeface="HGP創英角ｺﾞｼｯｸUB" pitchFamily="50" charset="-128"/>
                <a:ea typeface="HGP創英角ｺﾞｼｯｸUB" pitchFamily="50" charset="-128"/>
              </a:rPr>
              <a:t>作業内容等の基本事項について再度把握</a:t>
            </a:r>
          </a:p>
        </p:txBody>
      </p:sp>
      <p:sp>
        <p:nvSpPr>
          <p:cNvPr id="9" name="AutoShape 17"/>
          <p:cNvSpPr>
            <a:spLocks noChangeArrowheads="1"/>
          </p:cNvSpPr>
          <p:nvPr/>
        </p:nvSpPr>
        <p:spPr bwMode="auto">
          <a:xfrm>
            <a:off x="250825" y="4294188"/>
            <a:ext cx="8785225" cy="576262"/>
          </a:xfrm>
          <a:prstGeom prst="roundRect">
            <a:avLst>
              <a:gd name="adj" fmla="val 16667"/>
            </a:avLst>
          </a:prstGeom>
          <a:solidFill>
            <a:schemeClr val="accent5"/>
          </a:solidFill>
          <a:ln w="38100">
            <a:noFill/>
            <a:round/>
            <a:headEnd/>
            <a:tailEnd/>
          </a:ln>
          <a:effectLst/>
        </p:spPr>
        <p:txBody>
          <a:bodyPr anchor="ctr"/>
          <a:lstStyle/>
          <a:p>
            <a:pPr fontAlgn="auto">
              <a:spcBef>
                <a:spcPts val="0"/>
              </a:spcBef>
              <a:spcAft>
                <a:spcPts val="0"/>
              </a:spcAft>
              <a:buFont typeface="Wingdings" pitchFamily="2" charset="2"/>
              <a:buChar char="l"/>
              <a:defRPr/>
            </a:pPr>
            <a:r>
              <a:rPr lang="ja-JP" altLang="en-US" sz="2400" b="1" dirty="0">
                <a:latin typeface="HGP創英角ｺﾞｼｯｸUB" panose="020B0900000000000000" pitchFamily="50" charset="-128"/>
                <a:ea typeface="HGP創英角ｺﾞｼｯｸUB" panose="020B0900000000000000" pitchFamily="50" charset="-128"/>
              </a:rPr>
              <a:t>「モデル安全衛生規程」から自社事業場の作業を洗い出す！</a:t>
            </a:r>
          </a:p>
        </p:txBody>
      </p:sp>
      <p:sp>
        <p:nvSpPr>
          <p:cNvPr id="9226" name="Text Box 19"/>
          <p:cNvSpPr txBox="1">
            <a:spLocks noChangeArrowheads="1"/>
          </p:cNvSpPr>
          <p:nvPr/>
        </p:nvSpPr>
        <p:spPr bwMode="auto">
          <a:xfrm>
            <a:off x="827088" y="2671763"/>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a:t>
            </a:r>
            <a:r>
              <a:rPr lang="ja-JP" altLang="en-US" sz="2000" dirty="0">
                <a:latin typeface="HGP創英角ｺﾞｼｯｸUB" pitchFamily="50" charset="-128"/>
                <a:ea typeface="HGP創英角ｺﾞｼｯｸUB" pitchFamily="50" charset="-128"/>
              </a:rPr>
              <a:t>（文書類を含めた管理体制</a:t>
            </a:r>
            <a:r>
              <a:rPr lang="en-US" altLang="ja-JP" sz="2000" dirty="0">
                <a:latin typeface="HGP創英角ｺﾞｼｯｸUB" pitchFamily="50" charset="-128"/>
                <a:ea typeface="HGP創英角ｺﾞｼｯｸUB" pitchFamily="50" charset="-128"/>
              </a:rPr>
              <a:t>､</a:t>
            </a:r>
            <a:r>
              <a:rPr lang="ja-JP" altLang="en-US" sz="2000" dirty="0">
                <a:latin typeface="HGP創英角ｺﾞｼｯｸUB" pitchFamily="50" charset="-128"/>
                <a:ea typeface="HGP創英角ｺﾞｼｯｸUB" pitchFamily="50" charset="-128"/>
              </a:rPr>
              <a:t>教育訓練状況</a:t>
            </a:r>
            <a:r>
              <a:rPr lang="en-US" altLang="ja-JP" sz="2000" dirty="0">
                <a:latin typeface="HGP創英角ｺﾞｼｯｸUB" pitchFamily="50" charset="-128"/>
                <a:ea typeface="HGP創英角ｺﾞｼｯｸUB" pitchFamily="50" charset="-128"/>
              </a:rPr>
              <a:t>､</a:t>
            </a:r>
            <a:r>
              <a:rPr lang="ja-JP" altLang="en-US" sz="2000" dirty="0">
                <a:latin typeface="HGP創英角ｺﾞｼｯｸUB" pitchFamily="50" charset="-128"/>
                <a:ea typeface="HGP創英角ｺﾞｼｯｸUB" pitchFamily="50" charset="-128"/>
              </a:rPr>
              <a:t>等）</a:t>
            </a:r>
          </a:p>
        </p:txBody>
      </p:sp>
      <p:sp>
        <p:nvSpPr>
          <p:cNvPr id="9227" name="Text Box 20"/>
          <p:cNvSpPr txBox="1">
            <a:spLocks noChangeArrowheads="1"/>
          </p:cNvSpPr>
          <p:nvPr/>
        </p:nvSpPr>
        <p:spPr bwMode="auto">
          <a:xfrm>
            <a:off x="1258888" y="5264150"/>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それぞれの業態に合わせた幅広い作業項目を整理</a:t>
            </a:r>
          </a:p>
        </p:txBody>
      </p:sp>
      <p:sp>
        <p:nvSpPr>
          <p:cNvPr id="9228" name="Text Box 21"/>
          <p:cNvSpPr txBox="1">
            <a:spLocks noChangeArrowheads="1"/>
          </p:cNvSpPr>
          <p:nvPr/>
        </p:nvSpPr>
        <p:spPr bwMode="auto">
          <a:xfrm>
            <a:off x="1258888" y="5984875"/>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関連する箇所、不足している箇所を抽出</a:t>
            </a:r>
          </a:p>
        </p:txBody>
      </p:sp>
      <p:sp>
        <p:nvSpPr>
          <p:cNvPr id="13" name="AutoShape 22"/>
          <p:cNvSpPr>
            <a:spLocks noChangeArrowheads="1"/>
          </p:cNvSpPr>
          <p:nvPr/>
        </p:nvSpPr>
        <p:spPr bwMode="auto">
          <a:xfrm>
            <a:off x="395288" y="2349500"/>
            <a:ext cx="431800" cy="1871663"/>
          </a:xfrm>
          <a:prstGeom prst="downArrow">
            <a:avLst>
              <a:gd name="adj1" fmla="val 50000"/>
              <a:gd name="adj2" fmla="val 72436"/>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a:noFill/>
            <a:miter lim="800000"/>
            <a:headEnd/>
            <a:tailEnd/>
          </a:ln>
          <a:effectLst/>
        </p:spPr>
        <p:txBody>
          <a:bodyPr vert="eaVert" wrap="none" anchor="ctr"/>
          <a:lstStyle/>
          <a:p>
            <a:pPr fontAlgn="auto">
              <a:spcBef>
                <a:spcPts val="0"/>
              </a:spcBef>
              <a:spcAft>
                <a:spcPts val="0"/>
              </a:spcAft>
              <a:defRPr/>
            </a:pP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4" name="AutoShape 23"/>
          <p:cNvSpPr>
            <a:spLocks noChangeArrowheads="1"/>
          </p:cNvSpPr>
          <p:nvPr/>
        </p:nvSpPr>
        <p:spPr bwMode="auto">
          <a:xfrm>
            <a:off x="395288" y="4957763"/>
            <a:ext cx="431800" cy="1800225"/>
          </a:xfrm>
          <a:prstGeom prst="downArrow">
            <a:avLst>
              <a:gd name="adj1" fmla="val 50000"/>
              <a:gd name="adj2" fmla="val 72436"/>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a:noFill/>
            <a:miter lim="800000"/>
            <a:headEnd/>
            <a:tailEnd/>
          </a:ln>
          <a:effectLst/>
        </p:spPr>
        <p:txBody>
          <a:bodyPr vert="eaVert" wrap="none" anchor="ctr"/>
          <a:lstStyle/>
          <a:p>
            <a:pPr fontAlgn="auto">
              <a:spcBef>
                <a:spcPts val="0"/>
              </a:spcBef>
              <a:spcAft>
                <a:spcPts val="0"/>
              </a:spcAft>
              <a:defRPr/>
            </a:pP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5" name="AutoShape 25"/>
          <p:cNvSpPr>
            <a:spLocks noChangeArrowheads="1"/>
          </p:cNvSpPr>
          <p:nvPr/>
        </p:nvSpPr>
        <p:spPr bwMode="auto">
          <a:xfrm>
            <a:off x="7380288" y="1268413"/>
            <a:ext cx="1368425" cy="576262"/>
          </a:xfrm>
          <a:prstGeom prst="wave">
            <a:avLst>
              <a:gd name="adj1" fmla="val 13005"/>
              <a:gd name="adj2" fmla="val 0"/>
            </a:avLst>
          </a:prstGeom>
          <a:solidFill>
            <a:schemeClr val="accent5">
              <a:lumMod val="20000"/>
              <a:lumOff val="80000"/>
            </a:schemeClr>
          </a:solidFill>
          <a:ln w="19050">
            <a:solidFill>
              <a:srgbClr val="FF0000"/>
            </a:solidFill>
            <a:prstDash val="sysDot"/>
            <a:round/>
            <a:headEnd/>
            <a:tailEnd/>
          </a:ln>
          <a:effectLst/>
        </p:spPr>
        <p:txBody>
          <a:bodyPr wrap="none" anchor="ctr"/>
          <a:lstStyle/>
          <a:p>
            <a:pPr algn="ctr" fontAlgn="auto">
              <a:spcBef>
                <a:spcPts val="0"/>
              </a:spcBef>
              <a:spcAft>
                <a:spcPts val="0"/>
              </a:spcAft>
              <a:defRPr/>
            </a:pPr>
            <a:r>
              <a:rPr lang="en-US" altLang="ja-JP" b="1" dirty="0">
                <a:solidFill>
                  <a:srgbClr val="FF0000"/>
                </a:solidFill>
                <a:latin typeface="HGP創英角ｺﾞｼｯｸUB" panose="020B0900000000000000" pitchFamily="50" charset="-128"/>
                <a:ea typeface="HGP創英角ｺﾞｼｯｸUB" panose="020B0900000000000000" pitchFamily="50" charset="-128"/>
              </a:rPr>
              <a:t>STEP</a:t>
            </a: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１</a:t>
            </a:r>
          </a:p>
        </p:txBody>
      </p:sp>
      <p:sp>
        <p:nvSpPr>
          <p:cNvPr id="16" name="AutoShape 26"/>
          <p:cNvSpPr>
            <a:spLocks noChangeArrowheads="1"/>
          </p:cNvSpPr>
          <p:nvPr/>
        </p:nvSpPr>
        <p:spPr bwMode="auto">
          <a:xfrm>
            <a:off x="7380288" y="3860800"/>
            <a:ext cx="1368425" cy="576263"/>
          </a:xfrm>
          <a:prstGeom prst="wave">
            <a:avLst>
              <a:gd name="adj1" fmla="val 13005"/>
              <a:gd name="adj2" fmla="val 0"/>
            </a:avLst>
          </a:prstGeom>
          <a:solidFill>
            <a:schemeClr val="accent5">
              <a:lumMod val="20000"/>
              <a:lumOff val="80000"/>
            </a:schemeClr>
          </a:solidFill>
          <a:ln w="19050">
            <a:solidFill>
              <a:srgbClr val="FF0000"/>
            </a:solidFill>
            <a:prstDash val="sysDot"/>
            <a:round/>
            <a:headEnd/>
            <a:tailEnd/>
          </a:ln>
          <a:effectLst/>
        </p:spPr>
        <p:txBody>
          <a:bodyPr wrap="none" anchor="ctr"/>
          <a:lstStyle/>
          <a:p>
            <a:pPr algn="ctr" fontAlgn="auto">
              <a:spcBef>
                <a:spcPts val="0"/>
              </a:spcBef>
              <a:spcAft>
                <a:spcPts val="0"/>
              </a:spcAft>
              <a:defRPr/>
            </a:pPr>
            <a:r>
              <a:rPr lang="en-US" altLang="ja-JP" b="1" dirty="0">
                <a:solidFill>
                  <a:srgbClr val="FF0000"/>
                </a:solidFill>
                <a:latin typeface="HGP創英角ｺﾞｼｯｸUB" panose="020B0900000000000000" pitchFamily="50" charset="-128"/>
                <a:ea typeface="HGP創英角ｺﾞｼｯｸUB" panose="020B0900000000000000" pitchFamily="50" charset="-128"/>
              </a:rPr>
              <a:t>STEP</a:t>
            </a: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２</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
          <p:cNvSpPr txBox="1">
            <a:spLocks noChangeArrowheads="1"/>
          </p:cNvSpPr>
          <p:nvPr/>
        </p:nvSpPr>
        <p:spPr>
          <a:xfrm>
            <a:off x="0" y="0"/>
            <a:ext cx="9144000" cy="908050"/>
          </a:xfrm>
          <a:prstGeom prst="rect">
            <a:avLst/>
          </a:prstGeom>
          <a:solidFill>
            <a:schemeClr val="accent5"/>
          </a:solidFill>
          <a:ln/>
        </p:spPr>
        <p:txBody>
          <a:bodyPr anchor="ct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fontAlgn="auto">
              <a:spcAft>
                <a:spcPts val="0"/>
              </a:spcAft>
              <a:defRPr/>
            </a:pPr>
            <a:r>
              <a:rPr lang="ja-JP" altLang="en-US" sz="4400" dirty="0">
                <a:solidFill>
                  <a:schemeClr val="tx1"/>
                </a:solidFill>
                <a:latin typeface="HGP創英角ｺﾞｼｯｸUB" panose="020B0900000000000000" pitchFamily="50" charset="-128"/>
                <a:ea typeface="HGP創英角ｺﾞｼｯｸUB" panose="020B0900000000000000" pitchFamily="50" charset="-128"/>
              </a:rPr>
              <a:t>「モデル安全衛生規程」の活用方法</a:t>
            </a:r>
          </a:p>
        </p:txBody>
      </p:sp>
      <p:sp>
        <p:nvSpPr>
          <p:cNvPr id="44" name="Text Box 4"/>
          <p:cNvSpPr txBox="1">
            <a:spLocks noChangeArrowheads="1"/>
          </p:cNvSpPr>
          <p:nvPr/>
        </p:nvSpPr>
        <p:spPr bwMode="auto">
          <a:xfrm>
            <a:off x="4763" y="908050"/>
            <a:ext cx="4999037" cy="476250"/>
          </a:xfrm>
          <a:prstGeom prst="rect">
            <a:avLst/>
          </a:prstGeom>
          <a:solidFill>
            <a:schemeClr val="accent3">
              <a:lumMod val="20000"/>
              <a:lumOff val="80000"/>
            </a:schemeClr>
          </a:solidFill>
          <a:ln w="19050">
            <a:solidFill>
              <a:schemeClr val="bg2"/>
            </a:solidFill>
            <a:miter lim="800000"/>
            <a:headEnd/>
            <a:tailEnd/>
          </a:ln>
          <a:effectLst/>
        </p:spPr>
        <p:txBody>
          <a:bodyPr>
            <a:spAutoFit/>
          </a:bodyPr>
          <a:lstStyle/>
          <a:p>
            <a:pPr fontAlgn="auto">
              <a:spcBef>
                <a:spcPct val="50000"/>
              </a:spcBef>
              <a:spcAft>
                <a:spcPts val="0"/>
              </a:spcAft>
              <a:defRPr/>
            </a:pPr>
            <a:r>
              <a:rPr lang="ja-JP" altLang="en-US" sz="2400" b="1" dirty="0">
                <a:latin typeface="HGP創英角ｺﾞｼｯｸUB" panose="020B0900000000000000" pitchFamily="50" charset="-128"/>
                <a:ea typeface="HGP創英角ｺﾞｼｯｸUB" panose="020B0900000000000000" pitchFamily="50" charset="-128"/>
              </a:rPr>
              <a:t>どのように自社の規程を作成するか？</a:t>
            </a:r>
          </a:p>
        </p:txBody>
      </p:sp>
      <p:sp>
        <p:nvSpPr>
          <p:cNvPr id="45" name="AutoShape 5"/>
          <p:cNvSpPr>
            <a:spLocks noChangeArrowheads="1"/>
          </p:cNvSpPr>
          <p:nvPr/>
        </p:nvSpPr>
        <p:spPr bwMode="auto">
          <a:xfrm>
            <a:off x="250825" y="2060575"/>
            <a:ext cx="8713788" cy="576263"/>
          </a:xfrm>
          <a:prstGeom prst="roundRect">
            <a:avLst>
              <a:gd name="adj" fmla="val 16667"/>
            </a:avLst>
          </a:prstGeom>
          <a:solidFill>
            <a:schemeClr val="accent5"/>
          </a:solidFill>
          <a:ln w="38100">
            <a:noFill/>
            <a:round/>
            <a:headEnd/>
            <a:tailEnd/>
          </a:ln>
          <a:effectLst/>
        </p:spPr>
        <p:txBody>
          <a:bodyPr anchor="ctr"/>
          <a:lstStyle/>
          <a:p>
            <a:pPr fontAlgn="auto">
              <a:spcBef>
                <a:spcPts val="0"/>
              </a:spcBef>
              <a:spcAft>
                <a:spcPts val="0"/>
              </a:spcAft>
              <a:buFont typeface="Wingdings" pitchFamily="2" charset="2"/>
              <a:buChar char="l"/>
              <a:defRPr/>
            </a:pPr>
            <a:r>
              <a:rPr lang="ja-JP" altLang="en-US" sz="2400" b="1" dirty="0">
                <a:latin typeface="HGP創英角ｺﾞｼｯｸUB" panose="020B0900000000000000" pitchFamily="50" charset="-128"/>
                <a:ea typeface="HGP創英角ｺﾞｼｯｸUB" panose="020B0900000000000000" pitchFamily="50" charset="-128"/>
              </a:rPr>
              <a:t>「モデル安全衛生規程」から文書化する！</a:t>
            </a:r>
          </a:p>
        </p:txBody>
      </p:sp>
      <p:sp>
        <p:nvSpPr>
          <p:cNvPr id="10245" name="Text Box 6"/>
          <p:cNvSpPr txBox="1">
            <a:spLocks noChangeArrowheads="1"/>
          </p:cNvSpPr>
          <p:nvPr/>
        </p:nvSpPr>
        <p:spPr bwMode="auto">
          <a:xfrm>
            <a:off x="827088" y="4525963"/>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･･･「モデル安全衛生規程」に記載の無い作業、また、自社独自</a:t>
            </a:r>
          </a:p>
        </p:txBody>
      </p:sp>
      <p:sp>
        <p:nvSpPr>
          <p:cNvPr id="10246" name="Text Box 8"/>
          <p:cNvSpPr txBox="1">
            <a:spLocks noChangeArrowheads="1"/>
          </p:cNvSpPr>
          <p:nvPr/>
        </p:nvSpPr>
        <p:spPr bwMode="auto">
          <a:xfrm>
            <a:off x="827088" y="2709863"/>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dirty="0">
                <a:latin typeface="HGP創英角ｺﾞｼｯｸUB" pitchFamily="50" charset="-128"/>
                <a:ea typeface="HGP創英角ｺﾞｼｯｸUB" pitchFamily="50" charset="-128"/>
              </a:rPr>
              <a:t>･･･自社の体制や作業に関連する箇所を「モデル安全衛生規程」</a:t>
            </a:r>
          </a:p>
        </p:txBody>
      </p:sp>
      <p:sp>
        <p:nvSpPr>
          <p:cNvPr id="48" name="AutoShape 10"/>
          <p:cNvSpPr>
            <a:spLocks noChangeArrowheads="1"/>
          </p:cNvSpPr>
          <p:nvPr/>
        </p:nvSpPr>
        <p:spPr bwMode="auto">
          <a:xfrm>
            <a:off x="250825" y="3862388"/>
            <a:ext cx="8785225" cy="576262"/>
          </a:xfrm>
          <a:prstGeom prst="roundRect">
            <a:avLst>
              <a:gd name="adj" fmla="val 16667"/>
            </a:avLst>
          </a:prstGeom>
          <a:solidFill>
            <a:schemeClr val="accent5"/>
          </a:solidFill>
          <a:ln w="38100">
            <a:noFill/>
            <a:round/>
            <a:headEnd/>
            <a:tailEnd/>
          </a:ln>
          <a:effectLst/>
        </p:spPr>
        <p:txBody>
          <a:bodyPr anchor="ctr"/>
          <a:lstStyle/>
          <a:p>
            <a:pPr fontAlgn="auto">
              <a:spcBef>
                <a:spcPts val="0"/>
              </a:spcBef>
              <a:spcAft>
                <a:spcPts val="0"/>
              </a:spcAft>
              <a:buFont typeface="Wingdings" pitchFamily="2" charset="2"/>
              <a:buChar char="l"/>
              <a:defRPr/>
            </a:pPr>
            <a:r>
              <a:rPr lang="ja-JP" altLang="en-US" sz="2400" b="1" dirty="0">
                <a:latin typeface="HGP創英角ｺﾞｼｯｸUB" panose="020B0900000000000000" pitchFamily="50" charset="-128"/>
                <a:ea typeface="HGP創英角ｺﾞｼｯｸUB" panose="020B0900000000000000" pitchFamily="50" charset="-128"/>
              </a:rPr>
              <a:t>不足箇所等を補完し、自社の規程を完成させる！</a:t>
            </a:r>
          </a:p>
        </p:txBody>
      </p:sp>
      <p:sp>
        <p:nvSpPr>
          <p:cNvPr id="10248" name="Text Box 12"/>
          <p:cNvSpPr txBox="1">
            <a:spLocks noChangeArrowheads="1"/>
          </p:cNvSpPr>
          <p:nvPr/>
        </p:nvSpPr>
        <p:spPr bwMode="auto">
          <a:xfrm>
            <a:off x="827088" y="3032125"/>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a:t>
            </a:r>
            <a:r>
              <a:rPr lang="ja-JP" altLang="en-US" sz="2000" dirty="0">
                <a:latin typeface="HGP創英角ｺﾞｼｯｸUB" pitchFamily="50" charset="-128"/>
                <a:ea typeface="HGP創英角ｺﾞｼｯｸUB" pitchFamily="50" charset="-128"/>
              </a:rPr>
              <a:t>ら抜き出し、文書化</a:t>
            </a:r>
          </a:p>
        </p:txBody>
      </p:sp>
      <p:sp>
        <p:nvSpPr>
          <p:cNvPr id="10249" name="Text Box 13"/>
          <p:cNvSpPr txBox="1">
            <a:spLocks noChangeArrowheads="1"/>
          </p:cNvSpPr>
          <p:nvPr/>
        </p:nvSpPr>
        <p:spPr bwMode="auto">
          <a:xfrm>
            <a:off x="1258888" y="4832350"/>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2000" dirty="0">
                <a:latin typeface="HGP創英角ｺﾞｼｯｸUB" pitchFamily="50" charset="-128"/>
                <a:ea typeface="HGP創英角ｺﾞｼｯｸUB" pitchFamily="50" charset="-128"/>
              </a:rPr>
              <a:t> </a:t>
            </a:r>
            <a:r>
              <a:rPr lang="ja-JP" altLang="en-US" sz="2000" dirty="0">
                <a:latin typeface="HGP創英角ｺﾞｼｯｸUB" pitchFamily="50" charset="-128"/>
                <a:ea typeface="HGP創英角ｺﾞｼｯｸUB" pitchFamily="50" charset="-128"/>
              </a:rPr>
              <a:t>の管理事項等を付加し、自社の業務内容に合った規程を完成</a:t>
            </a:r>
          </a:p>
        </p:txBody>
      </p:sp>
      <p:sp>
        <p:nvSpPr>
          <p:cNvPr id="51" name="AutoShape 16"/>
          <p:cNvSpPr>
            <a:spLocks noChangeArrowheads="1"/>
          </p:cNvSpPr>
          <p:nvPr/>
        </p:nvSpPr>
        <p:spPr bwMode="auto">
          <a:xfrm>
            <a:off x="1116013" y="5876925"/>
            <a:ext cx="6265862" cy="576263"/>
          </a:xfrm>
          <a:prstGeom prst="roundRect">
            <a:avLst>
              <a:gd name="adj" fmla="val 16667"/>
            </a:avLst>
          </a:prstGeom>
          <a:solidFill>
            <a:schemeClr val="accent5"/>
          </a:solidFill>
          <a:ln w="38100">
            <a:noFill/>
            <a:round/>
            <a:headEnd/>
            <a:tailEnd/>
          </a:ln>
          <a:effectLst/>
        </p:spPr>
        <p:txBody>
          <a:bodyPr anchor="ctr"/>
          <a:lstStyle/>
          <a:p>
            <a:pPr algn="ctr" fontAlgn="auto">
              <a:spcBef>
                <a:spcPts val="0"/>
              </a:spcBef>
              <a:spcAft>
                <a:spcPts val="0"/>
              </a:spcAft>
              <a:buFont typeface="Wingdings" pitchFamily="2" charset="2"/>
              <a:buNone/>
              <a:defRPr/>
            </a:pPr>
            <a:r>
              <a:rPr lang="ja-JP" altLang="en-US" sz="2400" dirty="0">
                <a:latin typeface="HGP創英角ｺﾞｼｯｸUB" panose="020B0900000000000000" pitchFamily="50" charset="-128"/>
                <a:ea typeface="HGP創英角ｺﾞｼｯｸUB" panose="020B0900000000000000" pitchFamily="50" charset="-128"/>
              </a:rPr>
              <a:t>規程に従って、安全衛生活動を実施！</a:t>
            </a:r>
          </a:p>
        </p:txBody>
      </p:sp>
      <p:sp>
        <p:nvSpPr>
          <p:cNvPr id="52" name="AutoShape 17"/>
          <p:cNvSpPr>
            <a:spLocks noChangeArrowheads="1"/>
          </p:cNvSpPr>
          <p:nvPr/>
        </p:nvSpPr>
        <p:spPr bwMode="auto">
          <a:xfrm>
            <a:off x="395288" y="2670175"/>
            <a:ext cx="431800" cy="1120775"/>
          </a:xfrm>
          <a:prstGeom prst="downArrow">
            <a:avLst>
              <a:gd name="adj1" fmla="val 50000"/>
              <a:gd name="adj2" fmla="val 70864"/>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9525">
            <a:noFill/>
            <a:miter lim="800000"/>
            <a:headEnd/>
            <a:tailEnd/>
          </a:ln>
          <a:effectLst/>
        </p:spPr>
        <p:txBody>
          <a:bodyPr vert="eaVert" wrap="none" anchor="ctr"/>
          <a:lstStyle/>
          <a:p>
            <a:pPr fontAlgn="auto">
              <a:spcBef>
                <a:spcPts val="0"/>
              </a:spcBef>
              <a:spcAft>
                <a:spcPts val="0"/>
              </a:spcAft>
              <a:defRPr/>
            </a:pP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53" name="AutoShape 18"/>
          <p:cNvSpPr>
            <a:spLocks noChangeArrowheads="1"/>
          </p:cNvSpPr>
          <p:nvPr/>
        </p:nvSpPr>
        <p:spPr bwMode="auto">
          <a:xfrm>
            <a:off x="395288" y="1431925"/>
            <a:ext cx="431800" cy="503238"/>
          </a:xfrm>
          <a:prstGeom prst="downArrow">
            <a:avLst>
              <a:gd name="adj1" fmla="val 54407"/>
              <a:gd name="adj2" fmla="val 61763"/>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9525">
            <a:noFill/>
            <a:miter lim="800000"/>
            <a:headEnd/>
            <a:tailEnd/>
          </a:ln>
          <a:effectLst/>
        </p:spPr>
        <p:txBody>
          <a:bodyPr vert="eaVert" wrap="none" anchor="ctr"/>
          <a:lstStyle/>
          <a:p>
            <a:pPr fontAlgn="auto">
              <a:spcBef>
                <a:spcPts val="0"/>
              </a:spcBef>
              <a:spcAft>
                <a:spcPts val="0"/>
              </a:spcAft>
              <a:defRPr/>
            </a:pP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54" name="AutoShape 20"/>
          <p:cNvSpPr>
            <a:spLocks noChangeArrowheads="1"/>
          </p:cNvSpPr>
          <p:nvPr/>
        </p:nvSpPr>
        <p:spPr bwMode="auto">
          <a:xfrm rot="5400000">
            <a:off x="3995738" y="5300663"/>
            <a:ext cx="431800" cy="431800"/>
          </a:xfrm>
          <a:prstGeom prst="chevron">
            <a:avLst>
              <a:gd name="adj" fmla="val 25000"/>
            </a:avLst>
          </a:prstGeom>
          <a:solidFill>
            <a:schemeClr val="accent5"/>
          </a:solidFill>
          <a:ln w="9525">
            <a:noFill/>
            <a:miter lim="800000"/>
            <a:headEnd/>
            <a:tailEnd/>
          </a:ln>
          <a:effectLst/>
        </p:spPr>
        <p:txBody>
          <a:bodyPr wrap="none" anchor="ctr"/>
          <a:lstStyle/>
          <a:p>
            <a:pPr fontAlgn="auto">
              <a:spcBef>
                <a:spcPts val="0"/>
              </a:spcBef>
              <a:spcAft>
                <a:spcPts val="0"/>
              </a:spcAft>
              <a:defRPr/>
            </a:pP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55" name="AutoShape 22"/>
          <p:cNvSpPr>
            <a:spLocks noChangeArrowheads="1"/>
          </p:cNvSpPr>
          <p:nvPr/>
        </p:nvSpPr>
        <p:spPr bwMode="auto">
          <a:xfrm>
            <a:off x="7380288" y="1628775"/>
            <a:ext cx="1368425" cy="576263"/>
          </a:xfrm>
          <a:prstGeom prst="wave">
            <a:avLst>
              <a:gd name="adj1" fmla="val 13005"/>
              <a:gd name="adj2" fmla="val 0"/>
            </a:avLst>
          </a:prstGeom>
          <a:solidFill>
            <a:schemeClr val="accent5">
              <a:lumMod val="20000"/>
              <a:lumOff val="80000"/>
            </a:schemeClr>
          </a:solidFill>
          <a:ln w="19050">
            <a:solidFill>
              <a:srgbClr val="FF0000"/>
            </a:solidFill>
            <a:prstDash val="sysDot"/>
            <a:round/>
            <a:headEnd/>
            <a:tailEnd/>
          </a:ln>
          <a:effectLst/>
        </p:spPr>
        <p:txBody>
          <a:bodyPr wrap="none" anchor="ctr"/>
          <a:lstStyle/>
          <a:p>
            <a:pPr algn="ctr" fontAlgn="auto">
              <a:spcBef>
                <a:spcPts val="0"/>
              </a:spcBef>
              <a:spcAft>
                <a:spcPts val="0"/>
              </a:spcAft>
              <a:defRPr/>
            </a:pPr>
            <a:r>
              <a:rPr lang="en-US" altLang="ja-JP" b="1" dirty="0">
                <a:solidFill>
                  <a:srgbClr val="FF0000"/>
                </a:solidFill>
                <a:latin typeface="HGP創英角ｺﾞｼｯｸUB" panose="020B0900000000000000" pitchFamily="50" charset="-128"/>
                <a:ea typeface="HGP創英角ｺﾞｼｯｸUB" panose="020B0900000000000000" pitchFamily="50" charset="-128"/>
              </a:rPr>
              <a:t>STEP</a:t>
            </a: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３</a:t>
            </a:r>
          </a:p>
        </p:txBody>
      </p:sp>
      <p:sp>
        <p:nvSpPr>
          <p:cNvPr id="56" name="AutoShape 23"/>
          <p:cNvSpPr>
            <a:spLocks noChangeArrowheads="1"/>
          </p:cNvSpPr>
          <p:nvPr/>
        </p:nvSpPr>
        <p:spPr bwMode="auto">
          <a:xfrm>
            <a:off x="7380288" y="3429000"/>
            <a:ext cx="1368425" cy="576263"/>
          </a:xfrm>
          <a:prstGeom prst="wave">
            <a:avLst>
              <a:gd name="adj1" fmla="val 13005"/>
              <a:gd name="adj2" fmla="val 0"/>
            </a:avLst>
          </a:prstGeom>
          <a:solidFill>
            <a:schemeClr val="accent5">
              <a:lumMod val="20000"/>
              <a:lumOff val="80000"/>
            </a:schemeClr>
          </a:solidFill>
          <a:ln w="19050">
            <a:solidFill>
              <a:srgbClr val="FF0000"/>
            </a:solidFill>
            <a:prstDash val="sysDot"/>
            <a:round/>
            <a:headEnd/>
            <a:tailEnd/>
          </a:ln>
          <a:effectLst/>
        </p:spPr>
        <p:txBody>
          <a:bodyPr wrap="none" anchor="ctr"/>
          <a:lstStyle/>
          <a:p>
            <a:pPr algn="ctr" fontAlgn="auto">
              <a:spcBef>
                <a:spcPts val="0"/>
              </a:spcBef>
              <a:spcAft>
                <a:spcPts val="0"/>
              </a:spcAft>
              <a:defRPr/>
            </a:pPr>
            <a:r>
              <a:rPr lang="en-US" altLang="ja-JP" b="1" dirty="0">
                <a:solidFill>
                  <a:srgbClr val="FF0000"/>
                </a:solidFill>
                <a:latin typeface="HGP創英角ｺﾞｼｯｸUB" panose="020B0900000000000000" pitchFamily="50" charset="-128"/>
                <a:ea typeface="HGP創英角ｺﾞｼｯｸUB" panose="020B0900000000000000" pitchFamily="50" charset="-128"/>
              </a:rPr>
              <a:t>STEP</a:t>
            </a: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４</a:t>
            </a:r>
          </a:p>
        </p:txBody>
      </p:sp>
    </p:spTree>
  </p:cSld>
  <p:clrMapOvr>
    <a:masterClrMapping/>
  </p:clrMapOvr>
</p:sld>
</file>

<file path=ppt/theme/theme1.xml><?xml version="1.0" encoding="utf-8"?>
<a:theme xmlns:a="http://schemas.openxmlformats.org/drawingml/2006/main" name="Office ​​テーマ">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10506</TotalTime>
  <Words>9464</Words>
  <Application>Microsoft Office PowerPoint</Application>
  <PresentationFormat>画面に合わせる (4:3)</PresentationFormat>
  <Paragraphs>627</Paragraphs>
  <Slides>38</Slides>
  <Notes>38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38</vt:i4>
      </vt:variant>
    </vt:vector>
  </HeadingPairs>
  <TitlesOfParts>
    <vt:vector size="47" baseType="lpstr">
      <vt:lpstr>HGP創英角ｺﾞｼｯｸUB</vt:lpstr>
      <vt:lpstr>UDShinGoPro-Light</vt:lpstr>
      <vt:lpstr>Arial</vt:lpstr>
      <vt:lpstr>Calibri</vt:lpstr>
      <vt:lpstr>Garamond</vt:lpstr>
      <vt:lpstr>Symbol</vt:lpstr>
      <vt:lpstr>Times New Roman</vt:lpstr>
      <vt:lpstr>Wingdings</vt:lpstr>
      <vt:lpstr>Office ​​テーマ</vt:lpstr>
      <vt:lpstr>PowerPoint プレゼンテーション</vt:lpstr>
      <vt:lpstr>PowerPoint プレゼンテーション</vt:lpstr>
      <vt:lpstr>安全衛生規程の 作成支援ツール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安全衛生チェックリスト</vt:lpstr>
      <vt:lpstr>PowerPoint プレゼンテーション</vt:lpstr>
      <vt:lpstr>PowerPoint プレゼンテーション</vt:lpstr>
      <vt:lpstr>PowerPoint プレゼンテーション</vt:lpstr>
      <vt:lpstr>産業廃棄物処理業 ヒヤリハットデータベース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関連資料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安全衛生</dc:title>
  <dc:creator>鈴木</dc:creator>
  <cp:lastModifiedBy>戒能</cp:lastModifiedBy>
  <cp:revision>465</cp:revision>
  <cp:lastPrinted>2015-02-25T01:26:39Z</cp:lastPrinted>
  <dcterms:created xsi:type="dcterms:W3CDTF">2014-06-16T23:48:55Z</dcterms:created>
  <dcterms:modified xsi:type="dcterms:W3CDTF">2024-05-29T02:41:18Z</dcterms:modified>
</cp:coreProperties>
</file>